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57" r:id="rId3"/>
    <p:sldId id="259" r:id="rId4"/>
    <p:sldId id="260" r:id="rId5"/>
    <p:sldId id="293" r:id="rId6"/>
    <p:sldId id="261" r:id="rId7"/>
    <p:sldId id="262" r:id="rId8"/>
    <p:sldId id="263" r:id="rId9"/>
    <p:sldId id="264" r:id="rId10"/>
    <p:sldId id="265" r:id="rId11"/>
    <p:sldId id="288" r:id="rId12"/>
    <p:sldId id="266" r:id="rId13"/>
    <p:sldId id="267" r:id="rId14"/>
    <p:sldId id="268" r:id="rId15"/>
    <p:sldId id="278" r:id="rId16"/>
    <p:sldId id="289" r:id="rId17"/>
    <p:sldId id="269" r:id="rId18"/>
    <p:sldId id="291" r:id="rId19"/>
    <p:sldId id="270" r:id="rId20"/>
    <p:sldId id="271" r:id="rId21"/>
    <p:sldId id="273" r:id="rId22"/>
    <p:sldId id="274" r:id="rId23"/>
    <p:sldId id="272" r:id="rId24"/>
    <p:sldId id="292" r:id="rId25"/>
    <p:sldId id="290" r:id="rId26"/>
    <p:sldId id="286" r:id="rId27"/>
    <p:sldId id="287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8D38D5-DF82-46D8-8273-DCA6B0BD34B1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C2D5DE9-441B-48E7-A20B-710792854DF6}">
      <dgm:prSet/>
      <dgm:spPr/>
      <dgm:t>
        <a:bodyPr/>
        <a:lstStyle/>
        <a:p>
          <a:r>
            <a:rPr lang="ko-KR"/>
            <a:t>난자 공여자의 문제</a:t>
          </a:r>
          <a:endParaRPr lang="en-US"/>
        </a:p>
      </dgm:t>
    </dgm:pt>
    <dgm:pt modelId="{05C12433-AB78-4D3D-BFC7-F5654379F699}" type="parTrans" cxnId="{683F4B90-A8E0-4E34-99FB-9198192AFA11}">
      <dgm:prSet/>
      <dgm:spPr/>
      <dgm:t>
        <a:bodyPr/>
        <a:lstStyle/>
        <a:p>
          <a:endParaRPr lang="en-US"/>
        </a:p>
      </dgm:t>
    </dgm:pt>
    <dgm:pt modelId="{BEA48A09-89FB-49C4-BC66-0B5AABF7A992}" type="sibTrans" cxnId="{683F4B90-A8E0-4E34-99FB-9198192AFA11}">
      <dgm:prSet/>
      <dgm:spPr/>
      <dgm:t>
        <a:bodyPr/>
        <a:lstStyle/>
        <a:p>
          <a:endParaRPr lang="en-US"/>
        </a:p>
      </dgm:t>
    </dgm:pt>
    <dgm:pt modelId="{8114749F-1417-434F-BB76-3BE41F873443}">
      <dgm:prSet/>
      <dgm:spPr/>
      <dgm:t>
        <a:bodyPr/>
        <a:lstStyle/>
        <a:p>
          <a:r>
            <a:rPr lang="ko-KR"/>
            <a:t>배아복제 연구가 지속되기 위해서는 끊임없이 인간의 난자가 필요함</a:t>
          </a:r>
          <a:r>
            <a:rPr lang="en-US"/>
            <a:t>.</a:t>
          </a:r>
        </a:p>
      </dgm:t>
    </dgm:pt>
    <dgm:pt modelId="{9A8BE973-7FA1-4206-9FAB-4462E05A21CE}" type="parTrans" cxnId="{524C675D-2713-4DBD-B24A-594600CAAC49}">
      <dgm:prSet/>
      <dgm:spPr/>
      <dgm:t>
        <a:bodyPr/>
        <a:lstStyle/>
        <a:p>
          <a:endParaRPr lang="en-US"/>
        </a:p>
      </dgm:t>
    </dgm:pt>
    <dgm:pt modelId="{0EF6B8AD-EA15-4716-AF48-E397829F777F}" type="sibTrans" cxnId="{524C675D-2713-4DBD-B24A-594600CAAC49}">
      <dgm:prSet/>
      <dgm:spPr/>
      <dgm:t>
        <a:bodyPr/>
        <a:lstStyle/>
        <a:p>
          <a:endParaRPr lang="en-US"/>
        </a:p>
      </dgm:t>
    </dgm:pt>
    <dgm:pt modelId="{72BE26BA-65A2-4BA8-8FFE-CBDE448B554E}">
      <dgm:prSet/>
      <dgm:spPr/>
      <dgm:t>
        <a:bodyPr/>
        <a:lstStyle/>
        <a:p>
          <a:r>
            <a:rPr lang="ko-KR"/>
            <a:t>난자는 어디에서</a:t>
          </a:r>
          <a:r>
            <a:rPr lang="en-US"/>
            <a:t>?</a:t>
          </a:r>
        </a:p>
      </dgm:t>
    </dgm:pt>
    <dgm:pt modelId="{21049FB2-4E79-45CF-945F-47E37C244E6C}" type="parTrans" cxnId="{A9B6CA61-00CA-4A7A-8923-25ED8C77F47D}">
      <dgm:prSet/>
      <dgm:spPr/>
      <dgm:t>
        <a:bodyPr/>
        <a:lstStyle/>
        <a:p>
          <a:endParaRPr lang="en-US"/>
        </a:p>
      </dgm:t>
    </dgm:pt>
    <dgm:pt modelId="{599F795A-5BB2-4415-803B-FD732BCDF866}" type="sibTrans" cxnId="{A9B6CA61-00CA-4A7A-8923-25ED8C77F47D}">
      <dgm:prSet/>
      <dgm:spPr/>
      <dgm:t>
        <a:bodyPr/>
        <a:lstStyle/>
        <a:p>
          <a:endParaRPr lang="en-US"/>
        </a:p>
      </dgm:t>
    </dgm:pt>
    <dgm:pt modelId="{E4FB4CA8-EC6E-4920-B2BC-616D48CD79B3}">
      <dgm:prSet/>
      <dgm:spPr/>
      <dgm:t>
        <a:bodyPr/>
        <a:lstStyle/>
        <a:p>
          <a:r>
            <a:rPr lang="ko-KR"/>
            <a:t>황우석 박사가 실제 논문을 위해서 사용한 난자의 개수는 </a:t>
          </a:r>
          <a:r>
            <a:rPr lang="en-US"/>
            <a:t>1</a:t>
          </a:r>
          <a:r>
            <a:rPr lang="ko-KR"/>
            <a:t>천개</a:t>
          </a:r>
          <a:endParaRPr lang="en-US"/>
        </a:p>
      </dgm:t>
    </dgm:pt>
    <dgm:pt modelId="{609870BD-CCE1-4C93-98E1-82E4D339589F}" type="parTrans" cxnId="{385E4394-08D6-4369-88B6-923E6E6DAE54}">
      <dgm:prSet/>
      <dgm:spPr/>
      <dgm:t>
        <a:bodyPr/>
        <a:lstStyle/>
        <a:p>
          <a:endParaRPr lang="en-US"/>
        </a:p>
      </dgm:t>
    </dgm:pt>
    <dgm:pt modelId="{29C05C67-AFEB-4816-86C2-18CE5A9EDE27}" type="sibTrans" cxnId="{385E4394-08D6-4369-88B6-923E6E6DAE54}">
      <dgm:prSet/>
      <dgm:spPr/>
      <dgm:t>
        <a:bodyPr/>
        <a:lstStyle/>
        <a:p>
          <a:endParaRPr lang="en-US"/>
        </a:p>
      </dgm:t>
    </dgm:pt>
    <dgm:pt modelId="{EEE1ED80-F4C2-4650-BF14-C0DD82990347}">
      <dgm:prSet/>
      <dgm:spPr/>
      <dgm:t>
        <a:bodyPr/>
        <a:lstStyle/>
        <a:p>
          <a:r>
            <a:rPr lang="en-US"/>
            <a:t>1</a:t>
          </a:r>
          <a:r>
            <a:rPr lang="ko-KR"/>
            <a:t>천개를 가지고도 성공을 하지 못함</a:t>
          </a:r>
          <a:r>
            <a:rPr lang="en-US"/>
            <a:t>.</a:t>
          </a:r>
        </a:p>
      </dgm:t>
    </dgm:pt>
    <dgm:pt modelId="{BEE9A62D-37AD-4F7C-9665-A3785E9F3225}" type="parTrans" cxnId="{70D49125-949E-4FFC-8B7D-7EB978B5F57F}">
      <dgm:prSet/>
      <dgm:spPr/>
      <dgm:t>
        <a:bodyPr/>
        <a:lstStyle/>
        <a:p>
          <a:endParaRPr lang="en-US"/>
        </a:p>
      </dgm:t>
    </dgm:pt>
    <dgm:pt modelId="{E907F3EC-5D3F-4A13-AAA1-8CE774FEF471}" type="sibTrans" cxnId="{70D49125-949E-4FFC-8B7D-7EB978B5F57F}">
      <dgm:prSet/>
      <dgm:spPr/>
      <dgm:t>
        <a:bodyPr/>
        <a:lstStyle/>
        <a:p>
          <a:endParaRPr lang="en-US"/>
        </a:p>
      </dgm:t>
    </dgm:pt>
    <dgm:pt modelId="{4FC63706-DB1D-4F3E-8F72-72EFFDB286CD}">
      <dgm:prSet/>
      <dgm:spPr/>
      <dgm:t>
        <a:bodyPr/>
        <a:lstStyle/>
        <a:p>
          <a:r>
            <a:rPr lang="ko-KR"/>
            <a:t>일부는 미즈메디 병원의 불임시술 후 남은 냉동난자</a:t>
          </a:r>
          <a:r>
            <a:rPr lang="en-US"/>
            <a:t>, </a:t>
          </a:r>
          <a:r>
            <a:rPr lang="ko-KR"/>
            <a:t>일부는 대학원생의 기능난자</a:t>
          </a:r>
          <a:endParaRPr lang="en-US"/>
        </a:p>
      </dgm:t>
    </dgm:pt>
    <dgm:pt modelId="{C6006C30-2861-463C-81AA-A983909D5517}" type="parTrans" cxnId="{5E974C6D-571C-4A8C-8C1B-31D14CA7E0B8}">
      <dgm:prSet/>
      <dgm:spPr/>
      <dgm:t>
        <a:bodyPr/>
        <a:lstStyle/>
        <a:p>
          <a:endParaRPr lang="en-US"/>
        </a:p>
      </dgm:t>
    </dgm:pt>
    <dgm:pt modelId="{B3B34702-CB52-45FA-81D6-F796FF17DE4B}" type="sibTrans" cxnId="{5E974C6D-571C-4A8C-8C1B-31D14CA7E0B8}">
      <dgm:prSet/>
      <dgm:spPr/>
      <dgm:t>
        <a:bodyPr/>
        <a:lstStyle/>
        <a:p>
          <a:endParaRPr lang="en-US"/>
        </a:p>
      </dgm:t>
    </dgm:pt>
    <dgm:pt modelId="{38AF6305-EB75-4041-8165-DC273B7A7D91}">
      <dgm:prSet/>
      <dgm:spPr/>
      <dgm:t>
        <a:bodyPr/>
        <a:lstStyle/>
        <a:p>
          <a:r>
            <a:rPr lang="ko-KR"/>
            <a:t>일부는 매란한 난자</a:t>
          </a:r>
          <a:endParaRPr lang="en-US"/>
        </a:p>
      </dgm:t>
    </dgm:pt>
    <dgm:pt modelId="{91EC35D9-66C8-468D-9EC3-E8EC554D048A}" type="parTrans" cxnId="{9BB5FB4B-DD20-4804-B94C-997661A4A639}">
      <dgm:prSet/>
      <dgm:spPr/>
      <dgm:t>
        <a:bodyPr/>
        <a:lstStyle/>
        <a:p>
          <a:endParaRPr lang="en-US"/>
        </a:p>
      </dgm:t>
    </dgm:pt>
    <dgm:pt modelId="{804875EE-9A0F-41A8-B2C9-C2B72AF0B92D}" type="sibTrans" cxnId="{9BB5FB4B-DD20-4804-B94C-997661A4A639}">
      <dgm:prSet/>
      <dgm:spPr/>
      <dgm:t>
        <a:bodyPr/>
        <a:lstStyle/>
        <a:p>
          <a:endParaRPr lang="en-US"/>
        </a:p>
      </dgm:t>
    </dgm:pt>
    <dgm:pt modelId="{2214D5EE-E776-4165-915D-D119230AFA65}">
      <dgm:prSet/>
      <dgm:spPr/>
      <dgm:t>
        <a:bodyPr/>
        <a:lstStyle/>
        <a:p>
          <a:r>
            <a:rPr lang="ko-KR"/>
            <a:t>매란은 누가</a:t>
          </a:r>
          <a:r>
            <a:rPr lang="en-US"/>
            <a:t>? 20~25</a:t>
          </a:r>
          <a:r>
            <a:rPr lang="ko-KR"/>
            <a:t>세 사이의 돈이 없는 젊은 여성</a:t>
          </a:r>
          <a:r>
            <a:rPr lang="en-US"/>
            <a:t>.</a:t>
          </a:r>
        </a:p>
      </dgm:t>
    </dgm:pt>
    <dgm:pt modelId="{1C4EBAD4-003A-4252-B2F4-DCCA6EBE06A3}" type="parTrans" cxnId="{A13FE76C-3CCD-4802-A7B3-EF33EAA748C2}">
      <dgm:prSet/>
      <dgm:spPr/>
      <dgm:t>
        <a:bodyPr/>
        <a:lstStyle/>
        <a:p>
          <a:endParaRPr lang="en-US"/>
        </a:p>
      </dgm:t>
    </dgm:pt>
    <dgm:pt modelId="{D6768848-48AC-4E10-AB2D-2AC6F9A4B26B}" type="sibTrans" cxnId="{A13FE76C-3CCD-4802-A7B3-EF33EAA748C2}">
      <dgm:prSet/>
      <dgm:spPr/>
      <dgm:t>
        <a:bodyPr/>
        <a:lstStyle/>
        <a:p>
          <a:endParaRPr lang="en-US"/>
        </a:p>
      </dgm:t>
    </dgm:pt>
    <dgm:pt modelId="{BC034D0B-83B4-4B1A-940B-3741ECC71CD2}" type="pres">
      <dgm:prSet presAssocID="{078D38D5-DF82-46D8-8273-DCA6B0BD34B1}" presName="diagram" presStyleCnt="0">
        <dgm:presLayoutVars>
          <dgm:dir/>
          <dgm:resizeHandles val="exact"/>
        </dgm:presLayoutVars>
      </dgm:prSet>
      <dgm:spPr/>
    </dgm:pt>
    <dgm:pt modelId="{EEE83FE4-AD36-4D09-8E78-052213D2B92D}" type="pres">
      <dgm:prSet presAssocID="{2C2D5DE9-441B-48E7-A20B-710792854DF6}" presName="node" presStyleLbl="node1" presStyleIdx="0" presStyleCnt="8">
        <dgm:presLayoutVars>
          <dgm:bulletEnabled val="1"/>
        </dgm:presLayoutVars>
      </dgm:prSet>
      <dgm:spPr/>
    </dgm:pt>
    <dgm:pt modelId="{A6D1FDB0-51E4-407B-B017-A139CF9D2564}" type="pres">
      <dgm:prSet presAssocID="{BEA48A09-89FB-49C4-BC66-0B5AABF7A992}" presName="sibTrans" presStyleCnt="0"/>
      <dgm:spPr/>
    </dgm:pt>
    <dgm:pt modelId="{A7B63B43-D137-4015-A6B4-0677192EA323}" type="pres">
      <dgm:prSet presAssocID="{8114749F-1417-434F-BB76-3BE41F873443}" presName="node" presStyleLbl="node1" presStyleIdx="1" presStyleCnt="8">
        <dgm:presLayoutVars>
          <dgm:bulletEnabled val="1"/>
        </dgm:presLayoutVars>
      </dgm:prSet>
      <dgm:spPr/>
    </dgm:pt>
    <dgm:pt modelId="{C75D93C2-288C-4787-8B8B-136D4713747D}" type="pres">
      <dgm:prSet presAssocID="{0EF6B8AD-EA15-4716-AF48-E397829F777F}" presName="sibTrans" presStyleCnt="0"/>
      <dgm:spPr/>
    </dgm:pt>
    <dgm:pt modelId="{6E19E6C5-35A5-4D06-84E2-406AF4F8CDB7}" type="pres">
      <dgm:prSet presAssocID="{72BE26BA-65A2-4BA8-8FFE-CBDE448B554E}" presName="node" presStyleLbl="node1" presStyleIdx="2" presStyleCnt="8">
        <dgm:presLayoutVars>
          <dgm:bulletEnabled val="1"/>
        </dgm:presLayoutVars>
      </dgm:prSet>
      <dgm:spPr/>
    </dgm:pt>
    <dgm:pt modelId="{1E78BB72-DAF8-40E1-9B61-2174F52F770A}" type="pres">
      <dgm:prSet presAssocID="{599F795A-5BB2-4415-803B-FD732BCDF866}" presName="sibTrans" presStyleCnt="0"/>
      <dgm:spPr/>
    </dgm:pt>
    <dgm:pt modelId="{2EE85201-00FD-43F4-B76E-D419A4D72911}" type="pres">
      <dgm:prSet presAssocID="{E4FB4CA8-EC6E-4920-B2BC-616D48CD79B3}" presName="node" presStyleLbl="node1" presStyleIdx="3" presStyleCnt="8">
        <dgm:presLayoutVars>
          <dgm:bulletEnabled val="1"/>
        </dgm:presLayoutVars>
      </dgm:prSet>
      <dgm:spPr/>
    </dgm:pt>
    <dgm:pt modelId="{3E226B50-BD24-42D0-B5A6-C6C3EEA4A67A}" type="pres">
      <dgm:prSet presAssocID="{29C05C67-AFEB-4816-86C2-18CE5A9EDE27}" presName="sibTrans" presStyleCnt="0"/>
      <dgm:spPr/>
    </dgm:pt>
    <dgm:pt modelId="{6BADACE8-372D-44FE-B953-DCB852AF2C6C}" type="pres">
      <dgm:prSet presAssocID="{EEE1ED80-F4C2-4650-BF14-C0DD82990347}" presName="node" presStyleLbl="node1" presStyleIdx="4" presStyleCnt="8">
        <dgm:presLayoutVars>
          <dgm:bulletEnabled val="1"/>
        </dgm:presLayoutVars>
      </dgm:prSet>
      <dgm:spPr/>
    </dgm:pt>
    <dgm:pt modelId="{CB6E15DC-0767-4F2A-A998-B72B8D182E15}" type="pres">
      <dgm:prSet presAssocID="{E907F3EC-5D3F-4A13-AAA1-8CE774FEF471}" presName="sibTrans" presStyleCnt="0"/>
      <dgm:spPr/>
    </dgm:pt>
    <dgm:pt modelId="{5331235D-7893-4640-87D4-85716FA9CF9E}" type="pres">
      <dgm:prSet presAssocID="{4FC63706-DB1D-4F3E-8F72-72EFFDB286CD}" presName="node" presStyleLbl="node1" presStyleIdx="5" presStyleCnt="8">
        <dgm:presLayoutVars>
          <dgm:bulletEnabled val="1"/>
        </dgm:presLayoutVars>
      </dgm:prSet>
      <dgm:spPr/>
    </dgm:pt>
    <dgm:pt modelId="{F201FA57-6CDA-48E9-B97A-B95E0743D72D}" type="pres">
      <dgm:prSet presAssocID="{B3B34702-CB52-45FA-81D6-F796FF17DE4B}" presName="sibTrans" presStyleCnt="0"/>
      <dgm:spPr/>
    </dgm:pt>
    <dgm:pt modelId="{844F1F84-40B1-40E2-A89D-F26AF3FE24C5}" type="pres">
      <dgm:prSet presAssocID="{38AF6305-EB75-4041-8165-DC273B7A7D91}" presName="node" presStyleLbl="node1" presStyleIdx="6" presStyleCnt="8">
        <dgm:presLayoutVars>
          <dgm:bulletEnabled val="1"/>
        </dgm:presLayoutVars>
      </dgm:prSet>
      <dgm:spPr/>
    </dgm:pt>
    <dgm:pt modelId="{F6D65674-F113-4DF9-8569-1558899DB7F7}" type="pres">
      <dgm:prSet presAssocID="{804875EE-9A0F-41A8-B2C9-C2B72AF0B92D}" presName="sibTrans" presStyleCnt="0"/>
      <dgm:spPr/>
    </dgm:pt>
    <dgm:pt modelId="{A2EA028C-5B8F-4173-91F0-147E96205B3B}" type="pres">
      <dgm:prSet presAssocID="{2214D5EE-E776-4165-915D-D119230AFA65}" presName="node" presStyleLbl="node1" presStyleIdx="7" presStyleCnt="8">
        <dgm:presLayoutVars>
          <dgm:bulletEnabled val="1"/>
        </dgm:presLayoutVars>
      </dgm:prSet>
      <dgm:spPr/>
    </dgm:pt>
  </dgm:ptLst>
  <dgm:cxnLst>
    <dgm:cxn modelId="{E181F102-4D63-4410-9273-9DCEE8EC43C6}" type="presOf" srcId="{2C2D5DE9-441B-48E7-A20B-710792854DF6}" destId="{EEE83FE4-AD36-4D09-8E78-052213D2B92D}" srcOrd="0" destOrd="0" presId="urn:microsoft.com/office/officeart/2005/8/layout/default"/>
    <dgm:cxn modelId="{20A3960C-3C77-4D36-B104-B1835983F051}" type="presOf" srcId="{E4FB4CA8-EC6E-4920-B2BC-616D48CD79B3}" destId="{2EE85201-00FD-43F4-B76E-D419A4D72911}" srcOrd="0" destOrd="0" presId="urn:microsoft.com/office/officeart/2005/8/layout/default"/>
    <dgm:cxn modelId="{44A50D0D-1271-4EB3-B181-3673B06949EA}" type="presOf" srcId="{8114749F-1417-434F-BB76-3BE41F873443}" destId="{A7B63B43-D137-4015-A6B4-0677192EA323}" srcOrd="0" destOrd="0" presId="urn:microsoft.com/office/officeart/2005/8/layout/default"/>
    <dgm:cxn modelId="{10C12C11-FA42-4F13-80AD-6E91A756CD52}" type="presOf" srcId="{4FC63706-DB1D-4F3E-8F72-72EFFDB286CD}" destId="{5331235D-7893-4640-87D4-85716FA9CF9E}" srcOrd="0" destOrd="0" presId="urn:microsoft.com/office/officeart/2005/8/layout/default"/>
    <dgm:cxn modelId="{70D49125-949E-4FFC-8B7D-7EB978B5F57F}" srcId="{078D38D5-DF82-46D8-8273-DCA6B0BD34B1}" destId="{EEE1ED80-F4C2-4650-BF14-C0DD82990347}" srcOrd="4" destOrd="0" parTransId="{BEE9A62D-37AD-4F7C-9665-A3785E9F3225}" sibTransId="{E907F3EC-5D3F-4A13-AAA1-8CE774FEF471}"/>
    <dgm:cxn modelId="{A20E885B-DEB0-42C2-AF4E-AF55D5A3C4F3}" type="presOf" srcId="{EEE1ED80-F4C2-4650-BF14-C0DD82990347}" destId="{6BADACE8-372D-44FE-B953-DCB852AF2C6C}" srcOrd="0" destOrd="0" presId="urn:microsoft.com/office/officeart/2005/8/layout/default"/>
    <dgm:cxn modelId="{524C675D-2713-4DBD-B24A-594600CAAC49}" srcId="{078D38D5-DF82-46D8-8273-DCA6B0BD34B1}" destId="{8114749F-1417-434F-BB76-3BE41F873443}" srcOrd="1" destOrd="0" parTransId="{9A8BE973-7FA1-4206-9FAB-4462E05A21CE}" sibTransId="{0EF6B8AD-EA15-4716-AF48-E397829F777F}"/>
    <dgm:cxn modelId="{A9B6CA61-00CA-4A7A-8923-25ED8C77F47D}" srcId="{078D38D5-DF82-46D8-8273-DCA6B0BD34B1}" destId="{72BE26BA-65A2-4BA8-8FFE-CBDE448B554E}" srcOrd="2" destOrd="0" parTransId="{21049FB2-4E79-45CF-945F-47E37C244E6C}" sibTransId="{599F795A-5BB2-4415-803B-FD732BCDF866}"/>
    <dgm:cxn modelId="{9BB5FB4B-DD20-4804-B94C-997661A4A639}" srcId="{078D38D5-DF82-46D8-8273-DCA6B0BD34B1}" destId="{38AF6305-EB75-4041-8165-DC273B7A7D91}" srcOrd="6" destOrd="0" parTransId="{91EC35D9-66C8-468D-9EC3-E8EC554D048A}" sibTransId="{804875EE-9A0F-41A8-B2C9-C2B72AF0B92D}"/>
    <dgm:cxn modelId="{A13FE76C-3CCD-4802-A7B3-EF33EAA748C2}" srcId="{078D38D5-DF82-46D8-8273-DCA6B0BD34B1}" destId="{2214D5EE-E776-4165-915D-D119230AFA65}" srcOrd="7" destOrd="0" parTransId="{1C4EBAD4-003A-4252-B2F4-DCCA6EBE06A3}" sibTransId="{D6768848-48AC-4E10-AB2D-2AC6F9A4B26B}"/>
    <dgm:cxn modelId="{5E974C6D-571C-4A8C-8C1B-31D14CA7E0B8}" srcId="{078D38D5-DF82-46D8-8273-DCA6B0BD34B1}" destId="{4FC63706-DB1D-4F3E-8F72-72EFFDB286CD}" srcOrd="5" destOrd="0" parTransId="{C6006C30-2861-463C-81AA-A983909D5517}" sibTransId="{B3B34702-CB52-45FA-81D6-F796FF17DE4B}"/>
    <dgm:cxn modelId="{683F4B90-A8E0-4E34-99FB-9198192AFA11}" srcId="{078D38D5-DF82-46D8-8273-DCA6B0BD34B1}" destId="{2C2D5DE9-441B-48E7-A20B-710792854DF6}" srcOrd="0" destOrd="0" parTransId="{05C12433-AB78-4D3D-BFC7-F5654379F699}" sibTransId="{BEA48A09-89FB-49C4-BC66-0B5AABF7A992}"/>
    <dgm:cxn modelId="{385E4394-08D6-4369-88B6-923E6E6DAE54}" srcId="{078D38D5-DF82-46D8-8273-DCA6B0BD34B1}" destId="{E4FB4CA8-EC6E-4920-B2BC-616D48CD79B3}" srcOrd="3" destOrd="0" parTransId="{609870BD-CCE1-4C93-98E1-82E4D339589F}" sibTransId="{29C05C67-AFEB-4816-86C2-18CE5A9EDE27}"/>
    <dgm:cxn modelId="{37C6A79D-2136-4EC0-A22A-6C272BD25615}" type="presOf" srcId="{2214D5EE-E776-4165-915D-D119230AFA65}" destId="{A2EA028C-5B8F-4173-91F0-147E96205B3B}" srcOrd="0" destOrd="0" presId="urn:microsoft.com/office/officeart/2005/8/layout/default"/>
    <dgm:cxn modelId="{48185DC1-533B-4704-99A3-18B8F7E6A55D}" type="presOf" srcId="{078D38D5-DF82-46D8-8273-DCA6B0BD34B1}" destId="{BC034D0B-83B4-4B1A-940B-3741ECC71CD2}" srcOrd="0" destOrd="0" presId="urn:microsoft.com/office/officeart/2005/8/layout/default"/>
    <dgm:cxn modelId="{A87276DB-78E6-447C-93D8-A5A9E072BDA7}" type="presOf" srcId="{38AF6305-EB75-4041-8165-DC273B7A7D91}" destId="{844F1F84-40B1-40E2-A89D-F26AF3FE24C5}" srcOrd="0" destOrd="0" presId="urn:microsoft.com/office/officeart/2005/8/layout/default"/>
    <dgm:cxn modelId="{C91AB2E7-17B2-433E-AEEE-46184AE457C4}" type="presOf" srcId="{72BE26BA-65A2-4BA8-8FFE-CBDE448B554E}" destId="{6E19E6C5-35A5-4D06-84E2-406AF4F8CDB7}" srcOrd="0" destOrd="0" presId="urn:microsoft.com/office/officeart/2005/8/layout/default"/>
    <dgm:cxn modelId="{2D8EAFA0-5360-40FC-B78F-8B0FE365C022}" type="presParOf" srcId="{BC034D0B-83B4-4B1A-940B-3741ECC71CD2}" destId="{EEE83FE4-AD36-4D09-8E78-052213D2B92D}" srcOrd="0" destOrd="0" presId="urn:microsoft.com/office/officeart/2005/8/layout/default"/>
    <dgm:cxn modelId="{F02F31DB-759F-4354-8264-4CA2489D2889}" type="presParOf" srcId="{BC034D0B-83B4-4B1A-940B-3741ECC71CD2}" destId="{A6D1FDB0-51E4-407B-B017-A139CF9D2564}" srcOrd="1" destOrd="0" presId="urn:microsoft.com/office/officeart/2005/8/layout/default"/>
    <dgm:cxn modelId="{C7ABCB9F-96B9-490F-AC94-B425E123D322}" type="presParOf" srcId="{BC034D0B-83B4-4B1A-940B-3741ECC71CD2}" destId="{A7B63B43-D137-4015-A6B4-0677192EA323}" srcOrd="2" destOrd="0" presId="urn:microsoft.com/office/officeart/2005/8/layout/default"/>
    <dgm:cxn modelId="{A8E5D924-9DE8-4248-AE58-3B1DEEA7F213}" type="presParOf" srcId="{BC034D0B-83B4-4B1A-940B-3741ECC71CD2}" destId="{C75D93C2-288C-4787-8B8B-136D4713747D}" srcOrd="3" destOrd="0" presId="urn:microsoft.com/office/officeart/2005/8/layout/default"/>
    <dgm:cxn modelId="{E2681A99-C8BA-4CD6-99F9-BD6199FF4B05}" type="presParOf" srcId="{BC034D0B-83B4-4B1A-940B-3741ECC71CD2}" destId="{6E19E6C5-35A5-4D06-84E2-406AF4F8CDB7}" srcOrd="4" destOrd="0" presId="urn:microsoft.com/office/officeart/2005/8/layout/default"/>
    <dgm:cxn modelId="{59D6563D-2026-453A-8EDA-8E7061D05F38}" type="presParOf" srcId="{BC034D0B-83B4-4B1A-940B-3741ECC71CD2}" destId="{1E78BB72-DAF8-40E1-9B61-2174F52F770A}" srcOrd="5" destOrd="0" presId="urn:microsoft.com/office/officeart/2005/8/layout/default"/>
    <dgm:cxn modelId="{015C96DE-D862-440C-A6E4-4AB8D5DD7A48}" type="presParOf" srcId="{BC034D0B-83B4-4B1A-940B-3741ECC71CD2}" destId="{2EE85201-00FD-43F4-B76E-D419A4D72911}" srcOrd="6" destOrd="0" presId="urn:microsoft.com/office/officeart/2005/8/layout/default"/>
    <dgm:cxn modelId="{D4C77DB5-13E0-4B3A-85E5-433BF60CBE8E}" type="presParOf" srcId="{BC034D0B-83B4-4B1A-940B-3741ECC71CD2}" destId="{3E226B50-BD24-42D0-B5A6-C6C3EEA4A67A}" srcOrd="7" destOrd="0" presId="urn:microsoft.com/office/officeart/2005/8/layout/default"/>
    <dgm:cxn modelId="{97AB2E1B-5AB1-45E4-AFCA-C4085081B82A}" type="presParOf" srcId="{BC034D0B-83B4-4B1A-940B-3741ECC71CD2}" destId="{6BADACE8-372D-44FE-B953-DCB852AF2C6C}" srcOrd="8" destOrd="0" presId="urn:microsoft.com/office/officeart/2005/8/layout/default"/>
    <dgm:cxn modelId="{F53322A6-90FD-4CFE-A8BB-BD7DCB9B0CEE}" type="presParOf" srcId="{BC034D0B-83B4-4B1A-940B-3741ECC71CD2}" destId="{CB6E15DC-0767-4F2A-A998-B72B8D182E15}" srcOrd="9" destOrd="0" presId="urn:microsoft.com/office/officeart/2005/8/layout/default"/>
    <dgm:cxn modelId="{6B36A439-B52E-4C50-93E5-C8B24A5F74E6}" type="presParOf" srcId="{BC034D0B-83B4-4B1A-940B-3741ECC71CD2}" destId="{5331235D-7893-4640-87D4-85716FA9CF9E}" srcOrd="10" destOrd="0" presId="urn:microsoft.com/office/officeart/2005/8/layout/default"/>
    <dgm:cxn modelId="{A17966A5-41CD-42E5-A92A-DCA493BC903E}" type="presParOf" srcId="{BC034D0B-83B4-4B1A-940B-3741ECC71CD2}" destId="{F201FA57-6CDA-48E9-B97A-B95E0743D72D}" srcOrd="11" destOrd="0" presId="urn:microsoft.com/office/officeart/2005/8/layout/default"/>
    <dgm:cxn modelId="{EDB9874C-E092-4E60-BA35-458C21FF2993}" type="presParOf" srcId="{BC034D0B-83B4-4B1A-940B-3741ECC71CD2}" destId="{844F1F84-40B1-40E2-A89D-F26AF3FE24C5}" srcOrd="12" destOrd="0" presId="urn:microsoft.com/office/officeart/2005/8/layout/default"/>
    <dgm:cxn modelId="{BA22F7A2-E2A5-4996-B495-E1848804ACDE}" type="presParOf" srcId="{BC034D0B-83B4-4B1A-940B-3741ECC71CD2}" destId="{F6D65674-F113-4DF9-8569-1558899DB7F7}" srcOrd="13" destOrd="0" presId="urn:microsoft.com/office/officeart/2005/8/layout/default"/>
    <dgm:cxn modelId="{2E60D548-50EC-47A8-8B20-BC0B4C3FE189}" type="presParOf" srcId="{BC034D0B-83B4-4B1A-940B-3741ECC71CD2}" destId="{A2EA028C-5B8F-4173-91F0-147E96205B3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83FE4-AD36-4D09-8E78-052213D2B92D}">
      <dsp:nvSpPr>
        <dsp:cNvPr id="0" name=""/>
        <dsp:cNvSpPr/>
      </dsp:nvSpPr>
      <dsp:spPr>
        <a:xfrm>
          <a:off x="3170" y="130347"/>
          <a:ext cx="2514897" cy="1508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난자 공여자의 문제</a:t>
          </a:r>
          <a:endParaRPr lang="en-US" sz="1700" kern="1200"/>
        </a:p>
      </dsp:txBody>
      <dsp:txXfrm>
        <a:off x="3170" y="130347"/>
        <a:ext cx="2514897" cy="1508938"/>
      </dsp:txXfrm>
    </dsp:sp>
    <dsp:sp modelId="{A7B63B43-D137-4015-A6B4-0677192EA323}">
      <dsp:nvSpPr>
        <dsp:cNvPr id="0" name=""/>
        <dsp:cNvSpPr/>
      </dsp:nvSpPr>
      <dsp:spPr>
        <a:xfrm>
          <a:off x="2769557" y="130347"/>
          <a:ext cx="2514897" cy="1508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배아복제 연구가 지속되기 위해서는 끊임없이 인간의 난자가 필요함</a:t>
          </a:r>
          <a:r>
            <a:rPr lang="en-US" sz="1700" kern="1200"/>
            <a:t>.</a:t>
          </a:r>
        </a:p>
      </dsp:txBody>
      <dsp:txXfrm>
        <a:off x="2769557" y="130347"/>
        <a:ext cx="2514897" cy="1508938"/>
      </dsp:txXfrm>
    </dsp:sp>
    <dsp:sp modelId="{6E19E6C5-35A5-4D06-84E2-406AF4F8CDB7}">
      <dsp:nvSpPr>
        <dsp:cNvPr id="0" name=""/>
        <dsp:cNvSpPr/>
      </dsp:nvSpPr>
      <dsp:spPr>
        <a:xfrm>
          <a:off x="5535944" y="130347"/>
          <a:ext cx="2514897" cy="1508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난자는 어디에서</a:t>
          </a:r>
          <a:r>
            <a:rPr lang="en-US" sz="1700" kern="1200"/>
            <a:t>?</a:t>
          </a:r>
        </a:p>
      </dsp:txBody>
      <dsp:txXfrm>
        <a:off x="5535944" y="130347"/>
        <a:ext cx="2514897" cy="1508938"/>
      </dsp:txXfrm>
    </dsp:sp>
    <dsp:sp modelId="{2EE85201-00FD-43F4-B76E-D419A4D72911}">
      <dsp:nvSpPr>
        <dsp:cNvPr id="0" name=""/>
        <dsp:cNvSpPr/>
      </dsp:nvSpPr>
      <dsp:spPr>
        <a:xfrm>
          <a:off x="8302332" y="130347"/>
          <a:ext cx="2514897" cy="1508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황우석 박사가 실제 논문을 위해서 사용한 난자의 개수는 </a:t>
          </a:r>
          <a:r>
            <a:rPr lang="en-US" sz="1700" kern="1200"/>
            <a:t>1</a:t>
          </a:r>
          <a:r>
            <a:rPr lang="ko-KR" sz="1700" kern="1200"/>
            <a:t>천개</a:t>
          </a:r>
          <a:endParaRPr lang="en-US" sz="1700" kern="1200"/>
        </a:p>
      </dsp:txBody>
      <dsp:txXfrm>
        <a:off x="8302332" y="130347"/>
        <a:ext cx="2514897" cy="1508938"/>
      </dsp:txXfrm>
    </dsp:sp>
    <dsp:sp modelId="{6BADACE8-372D-44FE-B953-DCB852AF2C6C}">
      <dsp:nvSpPr>
        <dsp:cNvPr id="0" name=""/>
        <dsp:cNvSpPr/>
      </dsp:nvSpPr>
      <dsp:spPr>
        <a:xfrm>
          <a:off x="3170" y="1890775"/>
          <a:ext cx="2514897" cy="1508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천개를 가지고도 성공을 하지 못함</a:t>
          </a:r>
          <a:r>
            <a:rPr lang="en-US" sz="1700" kern="1200"/>
            <a:t>.</a:t>
          </a:r>
        </a:p>
      </dsp:txBody>
      <dsp:txXfrm>
        <a:off x="3170" y="1890775"/>
        <a:ext cx="2514897" cy="1508938"/>
      </dsp:txXfrm>
    </dsp:sp>
    <dsp:sp modelId="{5331235D-7893-4640-87D4-85716FA9CF9E}">
      <dsp:nvSpPr>
        <dsp:cNvPr id="0" name=""/>
        <dsp:cNvSpPr/>
      </dsp:nvSpPr>
      <dsp:spPr>
        <a:xfrm>
          <a:off x="2769557" y="1890775"/>
          <a:ext cx="2514897" cy="1508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일부는 미즈메디 병원의 불임시술 후 남은 냉동난자</a:t>
          </a:r>
          <a:r>
            <a:rPr lang="en-US" sz="1700" kern="1200"/>
            <a:t>, </a:t>
          </a:r>
          <a:r>
            <a:rPr lang="ko-KR" sz="1700" kern="1200"/>
            <a:t>일부는 대학원생의 기능난자</a:t>
          </a:r>
          <a:endParaRPr lang="en-US" sz="1700" kern="1200"/>
        </a:p>
      </dsp:txBody>
      <dsp:txXfrm>
        <a:off x="2769557" y="1890775"/>
        <a:ext cx="2514897" cy="1508938"/>
      </dsp:txXfrm>
    </dsp:sp>
    <dsp:sp modelId="{844F1F84-40B1-40E2-A89D-F26AF3FE24C5}">
      <dsp:nvSpPr>
        <dsp:cNvPr id="0" name=""/>
        <dsp:cNvSpPr/>
      </dsp:nvSpPr>
      <dsp:spPr>
        <a:xfrm>
          <a:off x="5535944" y="1890775"/>
          <a:ext cx="2514897" cy="1508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일부는 매란한 난자</a:t>
          </a:r>
          <a:endParaRPr lang="en-US" sz="1700" kern="1200"/>
        </a:p>
      </dsp:txBody>
      <dsp:txXfrm>
        <a:off x="5535944" y="1890775"/>
        <a:ext cx="2514897" cy="1508938"/>
      </dsp:txXfrm>
    </dsp:sp>
    <dsp:sp modelId="{A2EA028C-5B8F-4173-91F0-147E96205B3B}">
      <dsp:nvSpPr>
        <dsp:cNvPr id="0" name=""/>
        <dsp:cNvSpPr/>
      </dsp:nvSpPr>
      <dsp:spPr>
        <a:xfrm>
          <a:off x="8302332" y="1890775"/>
          <a:ext cx="2514897" cy="150893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매란은 누가</a:t>
          </a:r>
          <a:r>
            <a:rPr lang="en-US" sz="1700" kern="1200"/>
            <a:t>? 20~25</a:t>
          </a:r>
          <a:r>
            <a:rPr lang="ko-KR" sz="1700" kern="1200"/>
            <a:t>세 사이의 돈이 없는 젊은 여성</a:t>
          </a:r>
          <a:r>
            <a:rPr lang="en-US" sz="1700" kern="1200"/>
            <a:t>.</a:t>
          </a:r>
        </a:p>
      </dsp:txBody>
      <dsp:txXfrm>
        <a:off x="8302332" y="1890775"/>
        <a:ext cx="2514897" cy="1508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2024-07-13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2024-07-13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2024-07-13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2024-07-13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2Gun6k7xE0?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RHZxbi76CQ?feature=oembe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인간과 철학</a:t>
            </a:r>
            <a:endParaRPr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담당교수 강지은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BA8D1-C8B5-4982-B311-B9499FF4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기술 시스템이론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C1CF-7CDC-401B-B1C8-593A537C1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4618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사회적 필요에 의해 기술은 채택되고 바뀐다는 </a:t>
            </a:r>
            <a:r>
              <a:rPr lang="en-US" altLang="ko-KR" sz="2000" dirty="0"/>
              <a:t>‘</a:t>
            </a:r>
            <a:r>
              <a:rPr lang="ko-KR" altLang="en-US" sz="2000" dirty="0"/>
              <a:t>기술의 사회적 </a:t>
            </a:r>
            <a:r>
              <a:rPr lang="ko-KR" altLang="en-US" sz="2000" dirty="0" err="1"/>
              <a:t>구성론</a:t>
            </a:r>
            <a:r>
              <a:rPr lang="en-US" altLang="ko-KR" sz="2000" dirty="0"/>
              <a:t>’</a:t>
            </a:r>
          </a:p>
          <a:p>
            <a:r>
              <a:rPr lang="ko-KR" altLang="en-US" sz="2000" dirty="0"/>
              <a:t>예를 들어</a:t>
            </a:r>
            <a:r>
              <a:rPr lang="en-US" altLang="ko-KR" sz="2000" dirty="0"/>
              <a:t>, </a:t>
            </a:r>
            <a:r>
              <a:rPr lang="ko-KR" altLang="en-US" sz="2000" dirty="0"/>
              <a:t>산업 혁명 당시 증기기관은 애초에 갱도에 고인 물을 퍼내기 위한 것이었음</a:t>
            </a:r>
            <a:r>
              <a:rPr lang="en-US" altLang="ko-KR" sz="2000" dirty="0"/>
              <a:t>. </a:t>
            </a:r>
            <a:r>
              <a:rPr lang="ko-KR" altLang="en-US" sz="2000" dirty="0"/>
              <a:t>그것이 응용되어 공장의 원동력이 되고 또다시 응용되어 석탄을 운송하는 철도 기술과 결합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광산기술</a:t>
            </a:r>
            <a:r>
              <a:rPr lang="en-US" altLang="ko-KR" sz="2000" dirty="0"/>
              <a:t>, </a:t>
            </a:r>
            <a:r>
              <a:rPr lang="ko-KR" altLang="en-US" sz="2000" dirty="0"/>
              <a:t>증기기관</a:t>
            </a:r>
            <a:r>
              <a:rPr lang="en-US" altLang="ko-KR" sz="2000" dirty="0"/>
              <a:t>, </a:t>
            </a:r>
            <a:r>
              <a:rPr lang="ko-KR" altLang="en-US" sz="2000" dirty="0"/>
              <a:t>공장</a:t>
            </a:r>
            <a:r>
              <a:rPr lang="en-US" altLang="ko-KR" sz="2000" dirty="0"/>
              <a:t>, </a:t>
            </a:r>
            <a:r>
              <a:rPr lang="ko-KR" altLang="en-US" sz="2000" dirty="0"/>
              <a:t>운송기술이 발전하면서 이들 각각의 기술은 긴밀하게 결합하고 통합되는 형태를 띠게 됨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토마스 </a:t>
            </a:r>
            <a:r>
              <a:rPr lang="ko-KR" altLang="en-US" sz="2000" dirty="0" err="1"/>
              <a:t>휴스는</a:t>
            </a:r>
            <a:r>
              <a:rPr lang="ko-KR" altLang="en-US" sz="2000" dirty="0"/>
              <a:t> 이것을 </a:t>
            </a:r>
            <a:r>
              <a:rPr lang="en-US" altLang="ko-KR" sz="2000" dirty="0"/>
              <a:t>‘</a:t>
            </a:r>
            <a:r>
              <a:rPr lang="ko-KR" altLang="en-US" sz="2000" dirty="0"/>
              <a:t>기술 시스템</a:t>
            </a:r>
            <a:r>
              <a:rPr lang="en-US" altLang="ko-KR" sz="2000" dirty="0"/>
              <a:t>’</a:t>
            </a:r>
            <a:r>
              <a:rPr lang="ko-KR" altLang="en-US" sz="2000" dirty="0"/>
              <a:t>이라고 이름 붙임</a:t>
            </a:r>
            <a:r>
              <a:rPr lang="en-US" altLang="ko-KR" sz="2000" dirty="0"/>
              <a:t>. </a:t>
            </a:r>
            <a:r>
              <a:rPr lang="ko-KR" altLang="en-US" sz="2000" dirty="0"/>
              <a:t>기술적인 것과 사회적인 것이 결합해서 공존</a:t>
            </a:r>
            <a:r>
              <a:rPr lang="en-US" altLang="ko-KR" sz="2000" dirty="0"/>
              <a:t>.</a:t>
            </a:r>
          </a:p>
          <a:p>
            <a:pPr lvl="0"/>
            <a:r>
              <a:rPr lang="ko-KR" altLang="en-US" sz="2000" dirty="0">
                <a:solidFill>
                  <a:srgbClr val="3C4743"/>
                </a:solidFill>
              </a:rPr>
              <a:t>오늘날 기술시스템은 회사</a:t>
            </a:r>
            <a:r>
              <a:rPr lang="en-US" altLang="ko-KR" sz="2000" dirty="0">
                <a:solidFill>
                  <a:srgbClr val="3C4743"/>
                </a:solidFill>
              </a:rPr>
              <a:t>, </a:t>
            </a:r>
            <a:r>
              <a:rPr lang="ko-KR" altLang="en-US" sz="2000" dirty="0">
                <a:solidFill>
                  <a:srgbClr val="3C4743"/>
                </a:solidFill>
              </a:rPr>
              <a:t>투자회사</a:t>
            </a:r>
            <a:r>
              <a:rPr lang="en-US" altLang="ko-KR" sz="2000" dirty="0">
                <a:solidFill>
                  <a:srgbClr val="3C4743"/>
                </a:solidFill>
              </a:rPr>
              <a:t>, </a:t>
            </a:r>
            <a:r>
              <a:rPr lang="ko-KR" altLang="en-US" sz="2000" dirty="0">
                <a:solidFill>
                  <a:srgbClr val="3C4743"/>
                </a:solidFill>
              </a:rPr>
              <a:t>법제도</a:t>
            </a:r>
            <a:r>
              <a:rPr lang="en-US" altLang="ko-KR" sz="2000" dirty="0">
                <a:solidFill>
                  <a:srgbClr val="3C4743"/>
                </a:solidFill>
              </a:rPr>
              <a:t>, </a:t>
            </a:r>
            <a:r>
              <a:rPr lang="ko-KR" altLang="en-US" sz="2000" dirty="0">
                <a:solidFill>
                  <a:srgbClr val="3C4743"/>
                </a:solidFill>
              </a:rPr>
              <a:t>정치</a:t>
            </a:r>
            <a:r>
              <a:rPr lang="en-US" altLang="ko-KR" sz="2000" dirty="0">
                <a:solidFill>
                  <a:srgbClr val="3C4743"/>
                </a:solidFill>
              </a:rPr>
              <a:t>, </a:t>
            </a:r>
            <a:r>
              <a:rPr lang="ko-KR" altLang="en-US" sz="2000" dirty="0">
                <a:solidFill>
                  <a:srgbClr val="3C4743"/>
                </a:solidFill>
              </a:rPr>
              <a:t>과학</a:t>
            </a:r>
            <a:r>
              <a:rPr lang="en-US" altLang="ko-KR" sz="2000" dirty="0">
                <a:solidFill>
                  <a:srgbClr val="3C4743"/>
                </a:solidFill>
              </a:rPr>
              <a:t>, </a:t>
            </a:r>
            <a:r>
              <a:rPr lang="ko-KR" altLang="en-US" sz="2000" dirty="0">
                <a:solidFill>
                  <a:srgbClr val="3C4743"/>
                </a:solidFill>
              </a:rPr>
              <a:t>자연자원</a:t>
            </a:r>
            <a:r>
              <a:rPr lang="en-US" altLang="ko-KR" sz="2000" dirty="0">
                <a:solidFill>
                  <a:srgbClr val="3C4743"/>
                </a:solidFill>
              </a:rPr>
              <a:t>, </a:t>
            </a:r>
            <a:r>
              <a:rPr lang="ko-KR" altLang="en-US" sz="2000" dirty="0">
                <a:solidFill>
                  <a:srgbClr val="3C4743"/>
                </a:solidFill>
              </a:rPr>
              <a:t>무형의 인공물에 이르기까지 모두 포함한 개념</a:t>
            </a:r>
            <a:r>
              <a:rPr lang="en-US" altLang="ko-KR" sz="2000" dirty="0">
                <a:solidFill>
                  <a:srgbClr val="3C4743"/>
                </a:solidFill>
              </a:rPr>
              <a:t>.</a:t>
            </a:r>
          </a:p>
          <a:p>
            <a:r>
              <a:rPr lang="ko-KR" altLang="en-US" sz="2000" dirty="0"/>
              <a:t>투자회사는 제조업체의 기술개발이나 경영에 관여하여 긴밀한 상호작용 유지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43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34FEC-7F01-4BAB-BA88-8996A39F7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황우석 박사는 누구를 위하여 </a:t>
            </a:r>
            <a:r>
              <a:rPr lang="ko-KR" altLang="en-US" dirty="0" err="1"/>
              <a:t>인간배아복제</a:t>
            </a:r>
            <a:r>
              <a:rPr lang="ko-KR" altLang="en-US" dirty="0"/>
              <a:t> 실험을 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F3015D9-84A4-4A3E-8E12-7C4046A31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/>
          <a:lstStyle/>
          <a:p>
            <a:r>
              <a:rPr lang="ko-KR" altLang="en-US" dirty="0"/>
              <a:t>영화 </a:t>
            </a:r>
            <a:r>
              <a:rPr lang="en-US" altLang="ko-KR" dirty="0"/>
              <a:t>&lt;</a:t>
            </a:r>
            <a:r>
              <a:rPr lang="ko-KR" altLang="en-US" dirty="0"/>
              <a:t>제보자</a:t>
            </a:r>
            <a:r>
              <a:rPr lang="en-US" altLang="ko-KR" dirty="0"/>
              <a:t>&gt;2014</a:t>
            </a:r>
            <a:r>
              <a:rPr lang="ko-KR" altLang="en-US" dirty="0"/>
              <a:t>의 포스터입니다</a:t>
            </a:r>
            <a:r>
              <a:rPr lang="en-US" altLang="ko-KR" dirty="0"/>
              <a:t>. </a:t>
            </a:r>
          </a:p>
          <a:p>
            <a:r>
              <a:rPr lang="en-US" dirty="0"/>
              <a:t>2004</a:t>
            </a:r>
            <a:r>
              <a:rPr lang="ko-KR" altLang="en-US" dirty="0"/>
              <a:t>년 전세계를 떠들썩하게 했던 </a:t>
            </a:r>
            <a:r>
              <a:rPr lang="ko-KR" altLang="en-US" dirty="0" err="1"/>
              <a:t>황우석박사의</a:t>
            </a:r>
            <a:r>
              <a:rPr lang="ko-KR" altLang="en-US" dirty="0"/>
              <a:t> </a:t>
            </a:r>
            <a:r>
              <a:rPr lang="ko-KR" altLang="en-US" dirty="0" err="1"/>
              <a:t>인간배아복제</a:t>
            </a:r>
            <a:r>
              <a:rPr lang="ko-KR" altLang="en-US" dirty="0"/>
              <a:t> 실험의 조작에 관한 내용을 영화에 담은 내용입니다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0A58169-DC2F-4B2A-9939-2C5A12A960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" b="34915"/>
          <a:stretch/>
        </p:blipFill>
        <p:spPr>
          <a:xfrm>
            <a:off x="5518896" y="1828456"/>
            <a:ext cx="5389895" cy="5029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1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C93C7-03D3-4323-8489-20BA480C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논란의 복제인간과 대한민국 </a:t>
            </a:r>
            <a:br>
              <a:rPr lang="en-US" altLang="ko-KR" sz="3200" dirty="0"/>
            </a:br>
            <a:r>
              <a:rPr lang="ko-KR" altLang="en-US" sz="3200" dirty="0"/>
              <a:t>그리고 황우석 박사의 배아줄기세포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91B6D9C-A12A-46F8-BE63-5A9C18231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124" y="2616591"/>
            <a:ext cx="10876166" cy="30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3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CFBBF-069B-4E44-BF97-97FD259C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배아줄기세포 복제과정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CADC9B1-4753-4C30-84C5-8DE058FF2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753" y="2529241"/>
            <a:ext cx="10736102" cy="35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4B9EE-37B4-4651-B0CD-A46C3826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D8C641-54F6-4497-A8C5-044C239DD5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1550" y="3139281"/>
            <a:ext cx="4762500" cy="2133600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E87EF6-5504-407D-9128-EAD7BDED52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215356"/>
            <a:ext cx="48768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E7ACA-8A1F-48D1-A185-89248955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ko-KR" altLang="en-US" dirty="0"/>
              <a:t>실제 문제가 되는 인권의 문제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4D82363-70B3-4CB2-BF59-4EC1A1AF7F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0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E8E3-0BF9-4B95-B3A1-9CDD5EF5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 뉴스</a:t>
            </a:r>
            <a:r>
              <a:rPr lang="en-US" altLang="ko-KR" dirty="0"/>
              <a:t>…</a:t>
            </a:r>
            <a:r>
              <a:rPr lang="ko-KR" altLang="en-US" dirty="0"/>
              <a:t>그러나 그후 </a:t>
            </a:r>
            <a:r>
              <a:rPr lang="en-US" altLang="ko-KR" dirty="0"/>
              <a:t>7</a:t>
            </a:r>
            <a:r>
              <a:rPr lang="ko-KR" altLang="en-US" dirty="0"/>
              <a:t>년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8D4A72-AFE4-486B-93B4-A16FF3AE9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043" y="3042789"/>
            <a:ext cx="8443713" cy="19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2E9EE-31C3-4CA7-9754-3BEB4D52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복제동물들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2CCAE6-E7BD-4724-A82F-EE49D7D6D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1996</a:t>
            </a:r>
            <a:r>
              <a:rPr lang="ko-KR" altLang="en-US" dirty="0"/>
              <a:t>세계최초 </a:t>
            </a:r>
            <a:r>
              <a:rPr lang="ko-KR" altLang="en-US" dirty="0" err="1"/>
              <a:t>복제양</a:t>
            </a:r>
            <a:r>
              <a:rPr lang="ko-KR" altLang="en-US" dirty="0"/>
              <a:t> 돌리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84B03F1-0704-429D-BB03-1DD78A76F1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3653" y="3132138"/>
            <a:ext cx="4636069" cy="3086100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88A02-CF41-4A0B-8DE4-9CD4D3330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28CB8D-1686-481B-9290-8B25F6DE83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암컷 세포 하나로 탄생 </a:t>
            </a:r>
            <a:endParaRPr lang="en-US" altLang="ko-KR" dirty="0"/>
          </a:p>
          <a:p>
            <a:r>
              <a:rPr lang="ko-KR" altLang="en-US" dirty="0"/>
              <a:t>암컷 난자의 핵을 제거하고 거기에 체세포 복제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년 살다 죽음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년 후 복제 소 탄생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2000</a:t>
            </a:r>
            <a:r>
              <a:rPr lang="ko-KR" altLang="en-US" dirty="0"/>
              <a:t>년 복제 돼지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쥐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토끼 원숭이 등 </a:t>
            </a:r>
            <a:r>
              <a:rPr lang="en-US" altLang="ko-KR" dirty="0"/>
              <a:t>20 </a:t>
            </a:r>
            <a:r>
              <a:rPr lang="ko-KR" altLang="en-US" dirty="0"/>
              <a:t>종이 넘는 복제 동물이 만들어짐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1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396BB-EB0C-4036-89A7-FD718E0C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2005</a:t>
            </a:r>
            <a:r>
              <a:rPr lang="ko-KR" altLang="en-US" sz="2800" dirty="0"/>
              <a:t>년 세계최초 </a:t>
            </a:r>
            <a:r>
              <a:rPr lang="ko-KR" altLang="en-US" sz="2800" dirty="0" err="1"/>
              <a:t>복제견</a:t>
            </a:r>
            <a:r>
              <a:rPr lang="ko-KR" altLang="en-US" sz="2800" dirty="0"/>
              <a:t> 서울대 이병천교수팀의 </a:t>
            </a:r>
            <a:r>
              <a:rPr lang="ko-KR" altLang="en-US" sz="2800" dirty="0" err="1"/>
              <a:t>스너피</a:t>
            </a:r>
            <a:endParaRPr lang="ko-KR" altLang="en-US" sz="28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3612E69-8677-4403-9E0F-F2CB5B989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412" y="2469356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9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25282-5745-4ED9-BA50-E96E2253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2C31C3-0B6D-4D16-947C-57D880FFCB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335237"/>
            <a:ext cx="5334000" cy="3883447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F7381-1D0B-4C51-95AF-DDBB284250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처음엔 인류의 식량을 목적으로 양</a:t>
            </a:r>
            <a:r>
              <a:rPr lang="en-US" altLang="ko-KR" dirty="0"/>
              <a:t>, </a:t>
            </a:r>
            <a:r>
              <a:rPr lang="ko-KR" altLang="en-US" dirty="0"/>
              <a:t>소</a:t>
            </a:r>
            <a:r>
              <a:rPr lang="en-US" altLang="ko-KR" dirty="0"/>
              <a:t>, </a:t>
            </a:r>
            <a:r>
              <a:rPr lang="ko-KR" altLang="en-US" dirty="0"/>
              <a:t>돼지의 복제를 시도했지만 지금은 의료 목적으로 복제 시도를 많이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반려 동물에 대한 그리움과 다시 키우고 싶은 욕망으로 반려동물 복제도 하고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2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2D7C3-1FE2-4A10-BD04-6452F939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주차 수업</a:t>
            </a:r>
            <a:br>
              <a:rPr lang="en-US" altLang="ko-KR" dirty="0"/>
            </a:br>
            <a:r>
              <a:rPr lang="ko-KR" altLang="en-US" dirty="0"/>
              <a:t>과학기술이 사회의 방향을 결정할까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87D870-0EA4-41DF-BFC5-EF9E8B2ED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920" r="2" b="24566"/>
          <a:stretch/>
        </p:blipFill>
        <p:spPr>
          <a:xfrm>
            <a:off x="1280160" y="2190749"/>
            <a:ext cx="9628632" cy="398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86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DC95B-771B-4426-8DE6-2F4AA87F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E7C888-2B21-4D23-ADC6-C4D209610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321" y="2193925"/>
            <a:ext cx="766535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8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A859-A1B1-4CF8-9923-E1D3C1D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황우석 박사의 복제 강아지 켄과 헨리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097DC93-A0FF-43DD-8C7A-366594382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590" y="2044322"/>
            <a:ext cx="7063409" cy="46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C8855-D763-4BCC-80D3-80E9C3DB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한국에서도 반려동물 복제는 가능하다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41B7D4A-645A-4B11-9FF2-F6CE4CD84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292" y="1865075"/>
            <a:ext cx="5056073" cy="487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6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592A3-A99F-46EC-84C1-345650E3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반려동물 복제로 심리적 안정을 찾은 반려인 </a:t>
            </a:r>
          </a:p>
        </p:txBody>
      </p:sp>
      <p:pic>
        <p:nvPicPr>
          <p:cNvPr id="4" name="온라인 미디어 3" title="￫ﾳﾵ￬ﾠﾜ￫ﾐﾘ￬ﾖﾴ ￫ﾋﾤ￬ﾋﾜ ￭ﾃﾜ￬ﾖﾴ￫ﾂﾜ ￪ﾰﾕ￬ﾕﾄ￬ﾧﾀ ￭ﾗﾤ￬ﾝﾴ￬ﾦﾐ">
            <a:hlinkClick r:id="" action="ppaction://media"/>
            <a:extLst>
              <a:ext uri="{FF2B5EF4-FFF2-40B4-BE49-F238E27FC236}">
                <a16:creationId xmlns:a16="http://schemas.microsoft.com/office/drawing/2014/main" id="{BEED9956-BA6D-48EE-9610-34EA06A522E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37485" y="1972747"/>
            <a:ext cx="8506445" cy="47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90B68-3E61-43E9-9421-495F1114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펫클로닝</a:t>
            </a:r>
            <a:r>
              <a:rPr lang="ko-KR" altLang="en-US" dirty="0"/>
              <a:t> 서비스</a:t>
            </a:r>
            <a:r>
              <a:rPr lang="en-US" altLang="ko-KR" dirty="0"/>
              <a:t>, </a:t>
            </a:r>
            <a:r>
              <a:rPr lang="ko-KR" altLang="en-US" dirty="0"/>
              <a:t>나의 반려견과 영원히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28DAC-A971-45FB-8681-6017A813A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강아지 복제 </a:t>
            </a:r>
            <a:r>
              <a:rPr lang="en-US" altLang="ko-KR" sz="2800" dirty="0"/>
              <a:t>6</a:t>
            </a:r>
            <a:r>
              <a:rPr lang="ko-KR" altLang="en-US" sz="2800" dirty="0"/>
              <a:t>천만원</a:t>
            </a:r>
            <a:endParaRPr lang="en-US" altLang="ko-KR" sz="2800" dirty="0"/>
          </a:p>
          <a:p>
            <a:r>
              <a:rPr lang="ko-KR" altLang="en-US" sz="2800" dirty="0"/>
              <a:t>고양이 복제 </a:t>
            </a:r>
            <a:r>
              <a:rPr lang="en-US" altLang="ko-KR" sz="2800" dirty="0"/>
              <a:t>3</a:t>
            </a:r>
            <a:r>
              <a:rPr lang="ko-KR" altLang="en-US" sz="2800" dirty="0"/>
              <a:t>천만원</a:t>
            </a:r>
            <a:endParaRPr lang="en-US" altLang="ko-KR" sz="2800" dirty="0"/>
          </a:p>
          <a:p>
            <a:r>
              <a:rPr lang="ko-KR" altLang="en-US" sz="2800" dirty="0" err="1"/>
              <a:t>인간배아줄기세포</a:t>
            </a:r>
            <a:r>
              <a:rPr lang="ko-KR" altLang="en-US" sz="2800" dirty="0"/>
              <a:t> 복제는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3813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3AD59-B7D1-4DBF-B79D-8093D04C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영화 </a:t>
            </a:r>
            <a:r>
              <a:rPr lang="en-US" altLang="ko-KR" dirty="0"/>
              <a:t>&lt;</a:t>
            </a:r>
            <a:r>
              <a:rPr lang="ko-KR" altLang="en-US" dirty="0"/>
              <a:t>아일랜드</a:t>
            </a:r>
            <a:r>
              <a:rPr lang="en-US" altLang="ko-KR" dirty="0"/>
              <a:t>&gt;, </a:t>
            </a:r>
            <a:r>
              <a:rPr lang="ko-KR" altLang="en-US" dirty="0" err="1"/>
              <a:t>마이클베이</a:t>
            </a:r>
            <a:r>
              <a:rPr lang="ko-KR" altLang="en-US" dirty="0"/>
              <a:t> 감독</a:t>
            </a:r>
            <a:r>
              <a:rPr lang="en-US" altLang="ko-KR" dirty="0"/>
              <a:t>, 2004, </a:t>
            </a:r>
            <a:endParaRPr lang="ko-KR" altLang="en-US" dirty="0"/>
          </a:p>
        </p:txBody>
      </p:sp>
      <p:pic>
        <p:nvPicPr>
          <p:cNvPr id="4" name="온라인 미디어 3" title="[￬ﾘﾁ￭ﾙﾔ￫ﾦﾬ￫ﾷﾰ/￪ﾲﾰ￫ﾧﾐ￭ﾏﾬ￭ﾕﾨ] ￬ﾝﾸ￪ﾰﾄ￬ﾝﾴ ￬ﾞﾥ￪ﾸﾰ￫ﾥﾼ ￬ﾜﾄ￭ﾕﾴ ￬ﾂﾬ￬ﾜﾡ￫ﾐﾘ￫ﾊﾔ ￬ﾄﾸ￬ﾃﾁ">
            <a:hlinkClick r:id="" action="ppaction://media"/>
            <a:extLst>
              <a:ext uri="{FF2B5EF4-FFF2-40B4-BE49-F238E27FC236}">
                <a16:creationId xmlns:a16="http://schemas.microsoft.com/office/drawing/2014/main" id="{FB31DCCB-4949-4A21-9907-92E5DB261A9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9965" y="1900451"/>
            <a:ext cx="8660226" cy="48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9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94C2E-AB43-4583-B822-D0040B98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57" y="571332"/>
            <a:ext cx="8610600" cy="1293028"/>
          </a:xfrm>
        </p:spPr>
        <p:txBody>
          <a:bodyPr/>
          <a:lstStyle/>
          <a:p>
            <a:r>
              <a:rPr lang="ko-KR" altLang="en-US" dirty="0"/>
              <a:t>죽음과 영생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67139-4C1F-4F1A-B869-0D71C1EDE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여기에서 우리는 죽음에 대한 철학적 성찰과 영생에 대한 인간의 욕망을 생각해볼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죽음은 돌이킬 수 없는 생명의 마지막입니다</a:t>
            </a:r>
            <a:r>
              <a:rPr lang="en-US" altLang="ko-KR" dirty="0"/>
              <a:t>. </a:t>
            </a:r>
            <a:r>
              <a:rPr lang="ko-KR" altLang="en-US" dirty="0"/>
              <a:t>안타까운 사연을 볼 때면 가슴이 미어집니다</a:t>
            </a:r>
            <a:r>
              <a:rPr lang="en-US" altLang="ko-KR" dirty="0"/>
              <a:t>. </a:t>
            </a:r>
            <a:r>
              <a:rPr lang="ko-KR" altLang="en-US" dirty="0" err="1"/>
              <a:t>ㅜㅜ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물론 죽음은 슬프지만 그렇기 때문에 삶이 빛나는 것이라고 말한 문학자들은 얼마든지 많습니다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그런데 과학이 발달하면서 인간은 죽음을 거스르고 싶은 욕망에 사로잡힐 수밖에 </a:t>
            </a:r>
            <a:r>
              <a:rPr lang="ko-KR" altLang="en-US" dirty="0" err="1"/>
              <a:t>없나봅니다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방식 중 하나가 </a:t>
            </a:r>
            <a:r>
              <a:rPr lang="ko-KR" altLang="en-US" dirty="0" err="1"/>
              <a:t>복제인간이고</a:t>
            </a:r>
            <a:r>
              <a:rPr lang="en-US" altLang="ko-KR" dirty="0"/>
              <a:t>, </a:t>
            </a:r>
            <a:r>
              <a:rPr lang="ko-KR" altLang="en-US" dirty="0"/>
              <a:t>복제인간을 통해서 영생을 누리고 싶은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생물들은 영생의 방식을 이미 생식으로 </a:t>
            </a:r>
            <a:r>
              <a:rPr lang="ko-KR" altLang="en-US" dirty="0" err="1"/>
              <a:t>이루어냈습니다</a:t>
            </a:r>
            <a:r>
              <a:rPr lang="en-US" altLang="ko-KR" dirty="0"/>
              <a:t>. </a:t>
            </a:r>
            <a:r>
              <a:rPr lang="ko-KR" altLang="en-US" dirty="0"/>
              <a:t>그런데 자기 스스로 영생하겠다는 건 인류의 재앙이 아닐까요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게다가 아무리 시간이 지나도 생명 복제의 기술은 인류에게 평등한 기술은 되지 않을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29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EDDBC-A88C-4621-812A-91BE7113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로 생각해본 의료의 불평등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47A45-2715-4088-8103-E190744E3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41207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미국 </a:t>
            </a:r>
            <a:r>
              <a:rPr lang="ko-KR" altLang="en-US" dirty="0" err="1"/>
              <a:t>일리노이주</a:t>
            </a:r>
            <a:r>
              <a:rPr lang="ko-KR" altLang="en-US" dirty="0"/>
              <a:t> 시카고시의 경우 흑인 발병자가 전체의 </a:t>
            </a:r>
            <a:r>
              <a:rPr lang="en-US" altLang="ko-KR" dirty="0"/>
              <a:t>52% </a:t>
            </a:r>
            <a:r>
              <a:rPr lang="ko-KR" altLang="en-US" dirty="0"/>
              <a:t>사망자는 </a:t>
            </a:r>
            <a:r>
              <a:rPr lang="en-US" altLang="ko-KR" dirty="0"/>
              <a:t>72%</a:t>
            </a:r>
            <a:r>
              <a:rPr lang="ko-KR" altLang="en-US" dirty="0"/>
              <a:t>가 흑은</a:t>
            </a:r>
            <a:endParaRPr lang="en-US" altLang="ko-KR" dirty="0"/>
          </a:p>
          <a:p>
            <a:r>
              <a:rPr lang="ko-KR" altLang="en-US" dirty="0"/>
              <a:t>시카고의 흑인 인구 비중은 </a:t>
            </a:r>
            <a:r>
              <a:rPr lang="en-US" altLang="ko-KR" dirty="0"/>
              <a:t>30%</a:t>
            </a:r>
          </a:p>
          <a:p>
            <a:r>
              <a:rPr lang="ko-KR" altLang="en-US" dirty="0"/>
              <a:t>위스콘신주의 밀워키 카운티도 흑인 인구가 </a:t>
            </a:r>
            <a:r>
              <a:rPr lang="en-US" altLang="ko-KR" dirty="0"/>
              <a:t>28%</a:t>
            </a:r>
            <a:r>
              <a:rPr lang="ko-KR" altLang="en-US" dirty="0"/>
              <a:t>지만 사망자 비중은 </a:t>
            </a:r>
            <a:r>
              <a:rPr lang="en-US" altLang="ko-KR" dirty="0"/>
              <a:t>73%</a:t>
            </a:r>
          </a:p>
          <a:p>
            <a:r>
              <a:rPr lang="ko-KR" altLang="en-US" dirty="0" err="1"/>
              <a:t>왜일까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기저질환을 가진 흑인이 백인에 비해 많으며 이는 건강 보험적용을 받지 못하고 있는 현실을 반영</a:t>
            </a:r>
            <a:endParaRPr lang="en-US" altLang="ko-KR" dirty="0"/>
          </a:p>
          <a:p>
            <a:r>
              <a:rPr lang="ko-KR" altLang="en-US" dirty="0"/>
              <a:t>또한 흑인들이 코로나 감염에 더 취약한 것은 주거환경과도 관련</a:t>
            </a:r>
            <a:endParaRPr lang="en-US" altLang="ko-KR" dirty="0"/>
          </a:p>
          <a:p>
            <a:r>
              <a:rPr lang="ko-KR" altLang="en-US" dirty="0"/>
              <a:t>흑인들은 인구밀도가 높은 도시에 거주</a:t>
            </a:r>
            <a:r>
              <a:rPr lang="en-US" altLang="ko-KR" dirty="0"/>
              <a:t>. </a:t>
            </a:r>
            <a:r>
              <a:rPr lang="ko-KR" altLang="en-US" dirty="0"/>
              <a:t>백인들은 교외나 시골에 많이 거주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자본주의 사회의 모순은 인간복제 사회에도 그대로 반영될 것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8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E550-530A-438E-B817-7832DBC6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과학기술</a:t>
            </a:r>
            <a:r>
              <a:rPr lang="en-US" altLang="ko-KR" dirty="0"/>
              <a:t>, </a:t>
            </a:r>
            <a:r>
              <a:rPr lang="ko-KR" altLang="en-US" dirty="0"/>
              <a:t>가치중립성 대 윤리적 책임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F35A-6D32-4751-8A0B-765FC7437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수학자 </a:t>
            </a:r>
            <a:r>
              <a:rPr lang="ko-KR" altLang="en-US" dirty="0" err="1"/>
              <a:t>푸앵카레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과학과 윤리는 별개의 영역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핵무기 개발 프로젝트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맨해튼 계획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을 지휘했던 핵물리학자 오펜하이머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는 히로시마에 핵폭탄이 떨어진 다음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뒤늦게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과학자는 죄를 짓고 말았다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</a:p>
          <a:p>
            <a:r>
              <a:rPr lang="ko-KR" altLang="en-US" dirty="0" err="1"/>
              <a:t>푸엥카레에</a:t>
            </a:r>
            <a:r>
              <a:rPr lang="ko-KR" altLang="en-US" dirty="0"/>
              <a:t> 따르면 과학적 탐구 활동과 윤리</a:t>
            </a:r>
            <a:r>
              <a:rPr lang="en-US" altLang="ko-KR" dirty="0"/>
              <a:t>,</a:t>
            </a:r>
            <a:r>
              <a:rPr lang="ko-KR" altLang="en-US" dirty="0"/>
              <a:t>도덕적 책임의 관계는 서로 관계가 없는 독립된 영역이기 때문에 실제 삶이 이루어지고 있는 세상에 대해 과학자는 어떤 도덕적 책임이나 의무를 말할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</a:t>
            </a:r>
            <a:r>
              <a:rPr lang="en-US" altLang="ko-KR" dirty="0"/>
              <a:t>‘</a:t>
            </a:r>
            <a:r>
              <a:rPr lang="ko-KR" altLang="en-US" dirty="0"/>
              <a:t>지식을 획득하라‘</a:t>
            </a:r>
            <a:r>
              <a:rPr lang="en-US" altLang="ko-KR" dirty="0"/>
              <a:t>, ‘</a:t>
            </a:r>
            <a:r>
              <a:rPr lang="ko-KR" altLang="en-US" dirty="0"/>
              <a:t>속임수를 </a:t>
            </a:r>
            <a:r>
              <a:rPr lang="ko-KR" altLang="en-US" dirty="0" err="1"/>
              <a:t>쓰지마라</a:t>
            </a:r>
            <a:r>
              <a:rPr lang="ko-KR" altLang="en-US" dirty="0"/>
              <a:t>‘</a:t>
            </a:r>
            <a:r>
              <a:rPr lang="en-US" altLang="ko-KR" dirty="0"/>
              <a:t>, ‘</a:t>
            </a:r>
            <a:r>
              <a:rPr lang="ko-KR" altLang="en-US" dirty="0"/>
              <a:t>실험결과의 오류에 침묵하지 마라‘</a:t>
            </a:r>
            <a:r>
              <a:rPr lang="en-US" altLang="ko-KR" dirty="0"/>
              <a:t>, ‘</a:t>
            </a:r>
            <a:r>
              <a:rPr lang="ko-KR" altLang="en-US" dirty="0"/>
              <a:t>지적 성실성과 엄밀성을 추구하라</a:t>
            </a:r>
            <a:r>
              <a:rPr lang="en-US" altLang="ko-KR" dirty="0"/>
              <a:t>’</a:t>
            </a:r>
            <a:r>
              <a:rPr lang="ko-KR" altLang="en-US" dirty="0"/>
              <a:t>와 같은 윤리 규범들은 연구자와 연구자 집단의 내부 윤리일 수는 있지만 사회적 차원의 윤리가 되기는 어렵다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6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35383-54B4-406D-B6BD-F031AB9F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과학기술의 가치중립성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19677-8917-4235-A447-7565A20E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51485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첫째</a:t>
            </a:r>
            <a:r>
              <a:rPr lang="en-US" altLang="ko-KR" sz="2000" dirty="0"/>
              <a:t>, </a:t>
            </a:r>
            <a:r>
              <a:rPr lang="ko-KR" altLang="en-US" sz="2000" dirty="0"/>
              <a:t>과학기술은 </a:t>
            </a:r>
            <a:r>
              <a:rPr lang="en-US" altLang="ko-KR" sz="2000" dirty="0"/>
              <a:t>‘</a:t>
            </a:r>
            <a:r>
              <a:rPr lang="ko-KR" altLang="en-US" sz="2000" dirty="0"/>
              <a:t>양날의 칼</a:t>
            </a:r>
            <a:r>
              <a:rPr lang="en-US" altLang="ko-KR" sz="2000" dirty="0"/>
              <a:t>’</a:t>
            </a:r>
            <a:r>
              <a:rPr lang="ko-KR" altLang="en-US" sz="2000" dirty="0"/>
              <a:t>이기 때문에 본질적으로 가치중립적이다</a:t>
            </a:r>
            <a:r>
              <a:rPr lang="en-US" altLang="ko-KR" sz="2000" dirty="0"/>
              <a:t>. </a:t>
            </a:r>
            <a:r>
              <a:rPr lang="ko-KR" altLang="en-US" sz="2000" dirty="0"/>
              <a:t>즉 과학기술은 누가</a:t>
            </a:r>
            <a:r>
              <a:rPr lang="en-US" altLang="ko-KR" sz="2000" dirty="0"/>
              <a:t>, </a:t>
            </a:r>
            <a:r>
              <a:rPr lang="ko-KR" altLang="en-US" sz="2000" dirty="0"/>
              <a:t>어떻게</a:t>
            </a:r>
            <a:r>
              <a:rPr lang="en-US" altLang="ko-KR" sz="2000" dirty="0"/>
              <a:t>, </a:t>
            </a:r>
            <a:r>
              <a:rPr lang="ko-KR" altLang="en-US" sz="2000" dirty="0"/>
              <a:t>어떤 목적을 가지고 </a:t>
            </a:r>
            <a:r>
              <a:rPr lang="ko-KR" altLang="en-US" sz="2000" dirty="0" err="1"/>
              <a:t>이용하느냐에</a:t>
            </a:r>
            <a:r>
              <a:rPr lang="ko-KR" altLang="en-US" sz="2000" dirty="0"/>
              <a:t> 달려 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과학기술에 대한 책임과 가치문제는 과학 기술자의 몫이 아니라 정치인</a:t>
            </a:r>
            <a:r>
              <a:rPr lang="en-US" altLang="ko-KR" sz="2000" dirty="0"/>
              <a:t>, </a:t>
            </a:r>
            <a:r>
              <a:rPr lang="ko-KR" altLang="en-US" sz="2000" dirty="0"/>
              <a:t>사회집단</a:t>
            </a:r>
            <a:r>
              <a:rPr lang="en-US" altLang="ko-KR" sz="2000" dirty="0"/>
              <a:t>, </a:t>
            </a:r>
            <a:r>
              <a:rPr lang="ko-KR" altLang="en-US" sz="2000" dirty="0"/>
              <a:t>시민사회의 몫이라고 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둘째</a:t>
            </a:r>
            <a:r>
              <a:rPr lang="en-US" altLang="ko-KR" sz="2000" dirty="0"/>
              <a:t>, </a:t>
            </a:r>
            <a:r>
              <a:rPr lang="ko-KR" altLang="en-US" sz="2000" dirty="0"/>
              <a:t>과학이란 자연적 사실을 탐구하고 발견하며</a:t>
            </a:r>
            <a:r>
              <a:rPr lang="en-US" altLang="ko-KR" sz="2000" dirty="0"/>
              <a:t>, </a:t>
            </a:r>
            <a:r>
              <a:rPr lang="ko-KR" altLang="en-US" sz="2000" dirty="0"/>
              <a:t>이를 체계적이고 과학적</a:t>
            </a:r>
            <a:r>
              <a:rPr lang="en-US" altLang="ko-KR" sz="2000" dirty="0"/>
              <a:t>, </a:t>
            </a:r>
            <a:r>
              <a:rPr lang="ko-KR" altLang="en-US" sz="2000" dirty="0"/>
              <a:t>수학적으로 설명하는 활동이기 때문에 그 자체에 대해 윤리와 책임을 말 할 수 없다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셋째</a:t>
            </a:r>
            <a:r>
              <a:rPr lang="en-US" altLang="ko-KR" sz="2000" dirty="0"/>
              <a:t>, </a:t>
            </a:r>
            <a:r>
              <a:rPr lang="ko-KR" altLang="en-US" sz="2000" dirty="0"/>
              <a:t>현재의 연구활동이 낳을 가능성만을 가지고 미래의 윤리적 책임 문제를 주장하게 되면</a:t>
            </a:r>
            <a:r>
              <a:rPr lang="en-US" altLang="ko-KR" sz="2000" dirty="0"/>
              <a:t>, </a:t>
            </a:r>
            <a:r>
              <a:rPr lang="ko-KR" altLang="en-US" sz="2000" dirty="0"/>
              <a:t>연구가 낳을 무한한 가능성이 훼손될 수 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만약 </a:t>
            </a:r>
            <a:r>
              <a:rPr lang="en-US" altLang="ko-KR" sz="2000" dirty="0"/>
              <a:t>1950</a:t>
            </a:r>
            <a:r>
              <a:rPr lang="ko-KR" altLang="en-US" sz="2000" dirty="0"/>
              <a:t>년대 </a:t>
            </a:r>
            <a:r>
              <a:rPr lang="en-US" altLang="ko-KR" sz="2000" dirty="0"/>
              <a:t>DNA</a:t>
            </a:r>
            <a:r>
              <a:rPr lang="ko-KR" altLang="en-US" sz="2000" dirty="0"/>
              <a:t>의 이중 나선 구조가 처음 밝혀졌을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윤리적 문제만 부각되었다면 현재와 같은 바이오 혁명은 불가능했을지도 모른다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7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9CC59-ADB6-4975-BE48-7DF9FF13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C1543-2D1C-46CD-9E3B-B0675CE30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DNA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의 이중 나선 구조의 발견으로 노벨상을 받은 과학자는 미국의 제임스 왓슨과 영국의 프랜시스 크릭이다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그러나 이들은 결정적으로 동료인 프랭클린의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DNA X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선 사진을 허락없이 분석하고 그것으로 자신들의 나선형 모형을 만들었다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노벨상을 받으면서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프렝클린의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 업적을 공개적으로 인정하지도 않았다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이후 저서의 후기에 밝힌다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넷째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과학기술이 윤리 문제를 초래한다고 하더라도 그것은 과학기술자가 아니라 생명윤리학자들이 다루어야 할 분야이다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C4743"/>
              </a:solidFill>
              <a:effectLst/>
              <a:uLnTx/>
              <a:uFillTx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6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B3605-6A97-4F22-99E5-F6B1E30C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과학의 가치중립성 비판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02C63-AF10-44DD-A6A3-CB9F10931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55825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첫째</a:t>
            </a:r>
            <a:r>
              <a:rPr lang="en-US" altLang="ko-KR" sz="2000" dirty="0"/>
              <a:t>, </a:t>
            </a:r>
            <a:r>
              <a:rPr lang="ko-KR" altLang="en-US" sz="2000" dirty="0"/>
              <a:t>과학기술 자체는 특정한 발전 방향을 가지고 있기 때문에 좋게 사용될 가능성보다 나쁘게 사용될 가능성에 주목해야 한다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둘째</a:t>
            </a:r>
            <a:r>
              <a:rPr lang="en-US" altLang="ko-KR" sz="2000" dirty="0"/>
              <a:t>, </a:t>
            </a:r>
            <a:r>
              <a:rPr lang="ko-KR" altLang="en-US" sz="2000" dirty="0"/>
              <a:t>현대 사회에서 과학과 기술은 실험실의 특수한 인공적 상황 속에서 발견되고 구성되는 측면이 강하기 때문에 명확한 경계를 설정하기 어렵다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셋째</a:t>
            </a:r>
            <a:r>
              <a:rPr lang="en-US" altLang="ko-KR" sz="2000" dirty="0"/>
              <a:t>, </a:t>
            </a:r>
            <a:r>
              <a:rPr lang="ko-KR" altLang="en-US" sz="2000" dirty="0"/>
              <a:t>과학기술 연구는 어떤 방향으로 발전할 것인지를 정확히 예측하기 어렵기 때문에 초기 단계에서부터 미래의 위험성과 부작용을 심사숙고해야 한다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넷째</a:t>
            </a:r>
            <a:r>
              <a:rPr lang="en-US" altLang="ko-KR" sz="2000" dirty="0"/>
              <a:t>, </a:t>
            </a:r>
            <a:r>
              <a:rPr lang="ko-KR" altLang="en-US" sz="2000" dirty="0"/>
              <a:t>생명윤리학자들이 있지만</a:t>
            </a:r>
            <a:r>
              <a:rPr lang="en-US" altLang="ko-KR" sz="2000" dirty="0"/>
              <a:t>, </a:t>
            </a:r>
            <a:r>
              <a:rPr lang="ko-KR" altLang="en-US" sz="2000" dirty="0"/>
              <a:t>과학과 윤리 문제는 또한 과학자의 현실적 참여가 이루어질 때 더욱 이성적인 결론을 도출할 가능성이 높아진다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20</a:t>
            </a:r>
            <a:r>
              <a:rPr lang="ko-KR" altLang="en-US" sz="2000" dirty="0"/>
              <a:t>세기 초 자동차는 말똥에 의한 오염을 해결하는 새로운 기술로 환영 받음</a:t>
            </a:r>
            <a:r>
              <a:rPr lang="en-US" altLang="ko-KR" sz="2000" dirty="0"/>
              <a:t>. </a:t>
            </a:r>
            <a:r>
              <a:rPr lang="ko-KR" altLang="en-US" sz="2000" dirty="0"/>
              <a:t>그러나 지금은 환경 오염의 중요 요인</a:t>
            </a:r>
            <a:r>
              <a:rPr lang="en-US" altLang="ko-KR" sz="2000" dirty="0"/>
              <a:t>. </a:t>
            </a:r>
            <a:r>
              <a:rPr lang="ko-KR" altLang="en-US" sz="2000" dirty="0"/>
              <a:t>일단 개발된 과학기술은 사회적 기대와 달리 불확실성과 위험성을 증가시키는 경향이 있으므로 과학기술의 공공적 성격을 깨닫고 사회적 책임과 윤리 문제에 대해 과학자 스스로 검열하는 자세 필요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735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69152-E6BF-4861-B9C1-7E9E7AAC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책임 윤리의 한스 </a:t>
            </a:r>
            <a:r>
              <a:rPr lang="ko-KR" altLang="en-US" dirty="0" err="1"/>
              <a:t>요나스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F7E83-B655-4FEF-BA3F-DBC558F2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/>
              <a:t>현대과학기술이 윤리적 성찰의 대상이 되어야 하는 이유 다섯 가지</a:t>
            </a:r>
            <a:endParaRPr lang="en-US" altLang="ko-KR" sz="2000" dirty="0"/>
          </a:p>
          <a:p>
            <a:r>
              <a:rPr lang="ko-KR" altLang="en-US" sz="2000" dirty="0"/>
              <a:t>결과의 모호성 때문</a:t>
            </a:r>
            <a:r>
              <a:rPr lang="en-US" altLang="ko-KR" sz="2000" dirty="0"/>
              <a:t>. </a:t>
            </a:r>
            <a:r>
              <a:rPr lang="ko-KR" altLang="en-US" sz="2000" dirty="0"/>
              <a:t>즉 처음에는 좋은 의도로 행했지만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전체적으로 보면 나쁜 결과를 낳을 수도 있다는 점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둘째</a:t>
            </a:r>
            <a:r>
              <a:rPr lang="en-US" altLang="ko-KR" sz="2000" dirty="0"/>
              <a:t>, </a:t>
            </a:r>
            <a:r>
              <a:rPr lang="ko-KR" altLang="en-US" sz="2000" dirty="0"/>
              <a:t>적용의 강제성 때문</a:t>
            </a:r>
            <a:r>
              <a:rPr lang="en-US" altLang="ko-KR" sz="2000" dirty="0"/>
              <a:t>. </a:t>
            </a:r>
            <a:r>
              <a:rPr lang="ko-KR" altLang="en-US" sz="2000" dirty="0"/>
              <a:t>어떤 능력이 권력을 갖고 있다는 말이 곧 그것을 사용하고 있다는 말은 아니다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그렇지만 언어 능력처럼</a:t>
            </a:r>
            <a:r>
              <a:rPr lang="en-US" altLang="ko-KR" sz="2000" dirty="0"/>
              <a:t>, </a:t>
            </a:r>
            <a:r>
              <a:rPr lang="ko-KR" altLang="en-US" sz="2000" dirty="0"/>
              <a:t>일단 그 능력과 권력이 사용되면 이런저런 새로운 가능성이 열리고 이에 대한 활용 요구는 지속적으로 더욱 커지게 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셋째</a:t>
            </a:r>
            <a:r>
              <a:rPr lang="en-US" altLang="ko-KR" sz="2000" dirty="0"/>
              <a:t>, </a:t>
            </a:r>
            <a:r>
              <a:rPr lang="ko-KR" altLang="en-US" sz="2000" dirty="0"/>
              <a:t>시공간적 </a:t>
            </a:r>
            <a:r>
              <a:rPr lang="ko-KR" altLang="en-US" sz="2000" dirty="0" err="1"/>
              <a:t>광역성</a:t>
            </a:r>
            <a:r>
              <a:rPr lang="ko-KR" altLang="en-US" sz="2000" dirty="0"/>
              <a:t> 때문</a:t>
            </a:r>
            <a:r>
              <a:rPr lang="en-US" altLang="ko-KR" sz="2000" dirty="0"/>
              <a:t>. </a:t>
            </a:r>
            <a:r>
              <a:rPr lang="ko-KR" altLang="en-US" sz="2000" dirty="0"/>
              <a:t>현재 세대인 우리를 위해서 저지른 행위는 다른 곳에 사는</a:t>
            </a:r>
            <a:r>
              <a:rPr lang="en-US" altLang="ko-KR" sz="2000" dirty="0"/>
              <a:t>, </a:t>
            </a:r>
            <a:r>
              <a:rPr lang="ko-KR" altLang="en-US" sz="2000" dirty="0"/>
              <a:t>혹은 미래에 살게 될 세대의 삶에 영향을 미치게 된다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넷째</a:t>
            </a:r>
            <a:r>
              <a:rPr lang="en-US" altLang="ko-KR" sz="2000" dirty="0"/>
              <a:t>, </a:t>
            </a:r>
            <a:r>
              <a:rPr lang="ko-KR" altLang="en-US" sz="2000" dirty="0"/>
              <a:t>인간중심주의 윤리가 무너졌기 때문</a:t>
            </a:r>
            <a:r>
              <a:rPr lang="en-US" altLang="ko-KR" sz="2000" dirty="0"/>
              <a:t>. </a:t>
            </a:r>
            <a:r>
              <a:rPr lang="ko-KR" altLang="en-US" sz="2000" dirty="0"/>
              <a:t>지금까지 인간은 오직 인간에 대해서만 의무를 지닌다는 생각으로 생태계의 모든 생명체를 부당하게 침해해왔다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15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F0DF6-9D5D-4FF4-84A1-7F4AB154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결정론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3A1AA-BCB1-419B-85F9-834D0FA3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1960</a:t>
            </a:r>
            <a:r>
              <a:rPr lang="ko-KR" altLang="en-US" dirty="0"/>
              <a:t>년대 들어</a:t>
            </a:r>
            <a:r>
              <a:rPr lang="en-US" altLang="ko-KR" dirty="0"/>
              <a:t>, </a:t>
            </a:r>
            <a:r>
              <a:rPr lang="ko-KR" altLang="en-US" dirty="0"/>
              <a:t>기술과 인간 사회의 관계를 연구하는 학자들은 기술이 사회를 결정짓는지</a:t>
            </a:r>
            <a:r>
              <a:rPr lang="en-US" altLang="ko-KR" dirty="0"/>
              <a:t>, </a:t>
            </a:r>
            <a:r>
              <a:rPr lang="ko-KR" altLang="en-US" dirty="0"/>
              <a:t>아니면 사회가 어떤 기술을 채택하는지에 대한 연구를 수행했다</a:t>
            </a:r>
            <a:r>
              <a:rPr lang="en-US" altLang="ko-KR" dirty="0"/>
              <a:t>. </a:t>
            </a:r>
            <a:r>
              <a:rPr lang="ko-KR" altLang="en-US" dirty="0"/>
              <a:t>그 결과 먼저 우리의 주목을 끈 것은 </a:t>
            </a:r>
            <a:r>
              <a:rPr lang="en-US" altLang="ko-KR" dirty="0"/>
              <a:t>‘</a:t>
            </a:r>
            <a:r>
              <a:rPr lang="ko-KR" altLang="en-US" dirty="0"/>
              <a:t>기술 결정론</a:t>
            </a:r>
            <a:r>
              <a:rPr lang="en-US" altLang="ko-KR" dirty="0"/>
              <a:t>’</a:t>
            </a:r>
            <a:r>
              <a:rPr lang="ko-KR" altLang="en-US" dirty="0"/>
              <a:t>이었다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교재</a:t>
            </a:r>
            <a:r>
              <a:rPr lang="en-US" altLang="ko-KR" dirty="0"/>
              <a:t>31</a:t>
            </a:r>
            <a:r>
              <a:rPr lang="ko-KR" altLang="en-US" dirty="0"/>
              <a:t>쪽에 등장하는 말의 </a:t>
            </a:r>
            <a:r>
              <a:rPr lang="ko-KR" altLang="en-US" dirty="0" err="1"/>
              <a:t>등자의</a:t>
            </a:r>
            <a:r>
              <a:rPr lang="ko-KR" altLang="en-US" dirty="0"/>
              <a:t> 예는 중세 봉건 영주의 출현과 세력화에서 가장 중요한 영향을 미친 도구</a:t>
            </a:r>
            <a:r>
              <a:rPr lang="en-US" altLang="ko-KR" dirty="0"/>
              <a:t>, </a:t>
            </a:r>
            <a:r>
              <a:rPr lang="ko-KR" altLang="en-US" dirty="0"/>
              <a:t>기술이었다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1765</a:t>
            </a:r>
            <a:r>
              <a:rPr lang="ko-KR" altLang="en-US" dirty="0"/>
              <a:t>년 발명된 방적기</a:t>
            </a:r>
            <a:r>
              <a:rPr lang="en-US" altLang="ko-KR" dirty="0"/>
              <a:t>(</a:t>
            </a:r>
            <a:r>
              <a:rPr lang="ko-KR" altLang="en-US" dirty="0"/>
              <a:t>면을 생산하는 기계</a:t>
            </a:r>
            <a:r>
              <a:rPr lang="en-US" altLang="ko-KR" dirty="0"/>
              <a:t>)</a:t>
            </a:r>
            <a:r>
              <a:rPr lang="ko-KR" altLang="en-US" dirty="0"/>
              <a:t>는 산업혁명을 주도하였다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dirty="0" err="1"/>
              <a:t>엘빈</a:t>
            </a:r>
            <a:r>
              <a:rPr lang="ko-KR" altLang="en-US" dirty="0"/>
              <a:t> </a:t>
            </a:r>
            <a:r>
              <a:rPr lang="ko-KR" altLang="en-US" dirty="0" err="1"/>
              <a:t>토플러는</a:t>
            </a:r>
            <a:r>
              <a:rPr lang="ko-KR" altLang="en-US" dirty="0"/>
              <a:t> 제</a:t>
            </a:r>
            <a:r>
              <a:rPr lang="en-US" altLang="ko-KR" dirty="0"/>
              <a:t>2</a:t>
            </a:r>
            <a:r>
              <a:rPr lang="ko-KR" altLang="en-US" dirty="0"/>
              <a:t>의 물결이라고 불렀다</a:t>
            </a:r>
            <a:r>
              <a:rPr lang="en-US" altLang="ko-KR" dirty="0"/>
              <a:t>. </a:t>
            </a:r>
            <a:r>
              <a:rPr lang="ko-KR" altLang="en-US" dirty="0"/>
              <a:t>방적기는 농업 중심의 사회를 기술적</a:t>
            </a:r>
            <a:r>
              <a:rPr lang="en-US" altLang="ko-KR" dirty="0"/>
              <a:t>, </a:t>
            </a:r>
            <a:r>
              <a:rPr lang="ko-KR" altLang="en-US" dirty="0"/>
              <a:t>조직적으로 변화시켰다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149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0CF01-1ECA-4863-8C42-004CFC84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기술의 사회적 </a:t>
            </a:r>
            <a:r>
              <a:rPr lang="ko-KR" altLang="en-US" dirty="0" err="1"/>
              <a:t>구성론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8625AB-D6B8-462D-A5BE-C707B9F1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9558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기술적인 인공물들은 사회적으로 구성된다는 이론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기술의 변화 과정에 정치적</a:t>
            </a:r>
            <a:r>
              <a:rPr lang="en-US" altLang="ko-KR" dirty="0"/>
              <a:t>, </a:t>
            </a:r>
            <a:r>
              <a:rPr lang="ko-KR" altLang="en-US" dirty="0"/>
              <a:t>경제적</a:t>
            </a:r>
            <a:r>
              <a:rPr lang="en-US" altLang="ko-KR" dirty="0"/>
              <a:t>, </a:t>
            </a:r>
            <a:r>
              <a:rPr lang="ko-KR" altLang="en-US" dirty="0"/>
              <a:t>문화적</a:t>
            </a:r>
            <a:r>
              <a:rPr lang="en-US" altLang="ko-KR" dirty="0"/>
              <a:t>, </a:t>
            </a:r>
            <a:r>
              <a:rPr lang="ko-KR" altLang="en-US" dirty="0"/>
              <a:t>집단적 요소가 개입하고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이해관계를 지닌 사회 집단들이 기술의 발전에 중요한 영향을 미친다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자전거가 처음 등장했던 </a:t>
            </a:r>
            <a:r>
              <a:rPr lang="en-US" altLang="ko-KR" dirty="0"/>
              <a:t>19</a:t>
            </a:r>
            <a:r>
              <a:rPr lang="ko-KR" altLang="en-US" dirty="0"/>
              <a:t>세기 말에는 현재와 같은 다이아몬드 프레임과 고무 공기 타이어를 보편적으로 채택하지 않았다</a:t>
            </a:r>
            <a:r>
              <a:rPr lang="en-US" altLang="ko-KR" dirty="0"/>
              <a:t>. </a:t>
            </a:r>
            <a:r>
              <a:rPr lang="ko-KR" altLang="en-US" dirty="0"/>
              <a:t>그러나 시간이 지날 수록 고무 타이어를 부착한 다이아몬드 프레임 자전거가 스피드를 강조하는 자전거 경기에서 훨씬 유리하다는 주장이 실제 주장되면서 지금과 같은 모습으로 정착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기술 자체는 정치적으로 특정한 이념을 가지고 있지 않으며</a:t>
            </a:r>
            <a:r>
              <a:rPr lang="en-US" altLang="ko-KR" dirty="0"/>
              <a:t>, </a:t>
            </a:r>
            <a:r>
              <a:rPr lang="ko-KR" altLang="en-US" dirty="0"/>
              <a:t>그것을 사용하는 집단의 정치적 이념에 따라 결정될 뿐이라는 과학기술의 가치중립성을 부정하는 사례로 로버트 </a:t>
            </a:r>
            <a:r>
              <a:rPr lang="ko-KR" altLang="en-US" dirty="0" err="1"/>
              <a:t>모제스가</a:t>
            </a:r>
            <a:r>
              <a:rPr lang="ko-KR" altLang="en-US" dirty="0"/>
              <a:t> 설계한 로드아일랜드의 </a:t>
            </a:r>
            <a:r>
              <a:rPr lang="ko-KR" altLang="en-US" dirty="0" err="1"/>
              <a:t>존스비치</a:t>
            </a:r>
            <a:r>
              <a:rPr lang="ko-KR" altLang="en-US" dirty="0"/>
              <a:t> 공원의 도로가 있다</a:t>
            </a:r>
            <a:r>
              <a:rPr lang="en-US" altLang="ko-KR" dirty="0"/>
              <a:t>. </a:t>
            </a:r>
            <a:r>
              <a:rPr lang="ko-KR" altLang="en-US" dirty="0"/>
              <a:t>흑인들이 주로 타는 버스가 공원에 접근하지 못하도록 도로를 설계해 백인들을 위한 공원을 만들어 인종차별주의가 그대로 반영되었다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43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" id="{37C7465A-0B30-40AD-86A1-107F88771CFA}" vid="{348522F3-EFB3-4DF1-9BDE-0542B61299D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1306</Words>
  <Application>Microsoft Office PowerPoint</Application>
  <PresentationFormat>와이드스크린</PresentationFormat>
  <Paragraphs>97</Paragraphs>
  <Slides>27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Malgun Gothic</vt:lpstr>
      <vt:lpstr>Wingdings</vt:lpstr>
      <vt:lpstr>교육 주제 16x9</vt:lpstr>
      <vt:lpstr>인간과 철학</vt:lpstr>
      <vt:lpstr>5주차 수업 과학기술이 사회의 방향을 결정할까?</vt:lpstr>
      <vt:lpstr>1. 과학기술, 가치중립성 대 윤리적 책임</vt:lpstr>
      <vt:lpstr>과학기술의 가치중립성</vt:lpstr>
      <vt:lpstr>PowerPoint 프레젠테이션</vt:lpstr>
      <vt:lpstr>과학의 가치중립성 비판</vt:lpstr>
      <vt:lpstr>책임 윤리의 한스 요나스</vt:lpstr>
      <vt:lpstr>2. 기술 결정론</vt:lpstr>
      <vt:lpstr>3. 기술의 사회적 구성론</vt:lpstr>
      <vt:lpstr>4. 기술 시스템이론</vt:lpstr>
      <vt:lpstr>황우석 박사는 누구를 위하여 인간배아복제 실험을 했을까?</vt:lpstr>
      <vt:lpstr>논란의 복제인간과 대한민국  그리고 황우석 박사의 배아줄기세포 </vt:lpstr>
      <vt:lpstr>배아줄기세포 복제과정</vt:lpstr>
      <vt:lpstr>PowerPoint 프레젠테이션</vt:lpstr>
      <vt:lpstr>실제 문제가 되는 인권의 문제</vt:lpstr>
      <vt:lpstr>2013년 뉴스…그러나 그후 7년 </vt:lpstr>
      <vt:lpstr>복제동물들</vt:lpstr>
      <vt:lpstr>2005년 세계최초 복제견 서울대 이병천교수팀의 스너피</vt:lpstr>
      <vt:lpstr>PowerPoint 프레젠테이션</vt:lpstr>
      <vt:lpstr>PowerPoint 프레젠테이션</vt:lpstr>
      <vt:lpstr>황우석 박사의 복제 강아지 켄과 헨리</vt:lpstr>
      <vt:lpstr>한국에서도 반려동물 복제는 가능하다</vt:lpstr>
      <vt:lpstr>반려동물 복제로 심리적 안정을 찾은 반려인 </vt:lpstr>
      <vt:lpstr>펫클로닝 서비스, 나의 반려견과 영원히…</vt:lpstr>
      <vt:lpstr>영화 &lt;아일랜드&gt;, 마이클베이 감독, 2004, </vt:lpstr>
      <vt:lpstr>죽음과 영생</vt:lpstr>
      <vt:lpstr>코로나19로 생각해본 의료의 불평등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현대사회의 삶과 윤리</dc:title>
  <dc:creator>강지은</dc:creator>
  <cp:lastModifiedBy>강지은</cp:lastModifiedBy>
  <cp:revision>26</cp:revision>
  <dcterms:created xsi:type="dcterms:W3CDTF">2020-04-12T09:28:03Z</dcterms:created>
  <dcterms:modified xsi:type="dcterms:W3CDTF">2024-07-13T14:05:24Z</dcterms:modified>
</cp:coreProperties>
</file>